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57" r:id="rId2"/>
    <p:sldId id="284" r:id="rId3"/>
    <p:sldId id="283" r:id="rId4"/>
    <p:sldId id="263" r:id="rId5"/>
    <p:sldId id="280" r:id="rId6"/>
    <p:sldId id="264" r:id="rId7"/>
    <p:sldId id="281" r:id="rId8"/>
    <p:sldId id="288" r:id="rId9"/>
    <p:sldId id="285" r:id="rId10"/>
    <p:sldId id="282" r:id="rId11"/>
    <p:sldId id="259" r:id="rId12"/>
    <p:sldId id="260" r:id="rId13"/>
    <p:sldId id="261" r:id="rId14"/>
    <p:sldId id="287" r:id="rId15"/>
    <p:sldId id="262" r:id="rId16"/>
  </p:sldIdLst>
  <p:sldSz cx="9144000" cy="6858000" type="screen4x3"/>
  <p:notesSz cx="685800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291" autoAdjust="0"/>
  </p:normalViewPr>
  <p:slideViewPr>
    <p:cSldViewPr>
      <p:cViewPr varScale="1">
        <p:scale>
          <a:sx n="52" d="100"/>
          <a:sy n="52" d="100"/>
        </p:scale>
        <p:origin x="-102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3713"/>
          </a:xfrm>
          <a:prstGeom prst="rect">
            <a:avLst/>
          </a:prstGeom>
        </p:spPr>
        <p:txBody>
          <a:bodyPr vert="horz" lIns="91440" tIns="45720" rIns="91440" bIns="45720" rtlCol="0"/>
          <a:lstStyle>
            <a:lvl1pPr algn="r">
              <a:defRPr sz="1200"/>
            </a:lvl1pPr>
          </a:lstStyle>
          <a:p>
            <a:fld id="{0FC5E261-2EE0-4F22-A072-4628AFFE5478}" type="datetimeFigureOut">
              <a:rPr lang="en-GB" smtClean="0"/>
              <a:t>28/04/2014</a:t>
            </a:fld>
            <a:endParaRPr lang="en-GB"/>
          </a:p>
        </p:txBody>
      </p:sp>
      <p:sp>
        <p:nvSpPr>
          <p:cNvPr id="4" name="Footer Placeholder 3"/>
          <p:cNvSpPr>
            <a:spLocks noGrp="1"/>
          </p:cNvSpPr>
          <p:nvPr>
            <p:ph type="ftr" sz="quarter" idx="2"/>
          </p:nvPr>
        </p:nvSpPr>
        <p:spPr>
          <a:xfrm>
            <a:off x="0" y="9378824"/>
            <a:ext cx="2971800" cy="49371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378824"/>
            <a:ext cx="2971800" cy="493713"/>
          </a:xfrm>
          <a:prstGeom prst="rect">
            <a:avLst/>
          </a:prstGeom>
        </p:spPr>
        <p:txBody>
          <a:bodyPr vert="horz" lIns="91440" tIns="45720" rIns="91440" bIns="45720" rtlCol="0" anchor="b"/>
          <a:lstStyle>
            <a:lvl1pPr algn="r">
              <a:defRPr sz="1200"/>
            </a:lvl1pPr>
          </a:lstStyle>
          <a:p>
            <a:fld id="{345AB3E7-37A8-480A-AE2E-2AA0FD32D629}" type="slidenum">
              <a:rPr lang="en-GB" smtClean="0"/>
              <a:t>‹#›</a:t>
            </a:fld>
            <a:endParaRPr lang="en-GB"/>
          </a:p>
        </p:txBody>
      </p:sp>
    </p:spTree>
    <p:extLst>
      <p:ext uri="{BB962C8B-B14F-4D97-AF65-F5344CB8AC3E}">
        <p14:creationId xmlns:p14="http://schemas.microsoft.com/office/powerpoint/2010/main" val="3041647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3713"/>
          </a:xfrm>
          <a:prstGeom prst="rect">
            <a:avLst/>
          </a:prstGeom>
        </p:spPr>
        <p:txBody>
          <a:bodyPr vert="horz" lIns="91440" tIns="45720" rIns="91440" bIns="45720" rtlCol="0"/>
          <a:lstStyle>
            <a:lvl1pPr algn="r">
              <a:defRPr sz="1200"/>
            </a:lvl1pPr>
          </a:lstStyle>
          <a:p>
            <a:fld id="{CA79EA2C-BDBB-485B-9C13-196CE435C326}" type="datetimeFigureOut">
              <a:rPr lang="en-GB" smtClean="0"/>
              <a:t>28/04/2014</a:t>
            </a:fld>
            <a:endParaRPr lang="en-GB"/>
          </a:p>
        </p:txBody>
      </p:sp>
      <p:sp>
        <p:nvSpPr>
          <p:cNvPr id="4" name="Slide Image Placeholder 3"/>
          <p:cNvSpPr>
            <a:spLocks noGrp="1" noRot="1" noChangeAspect="1"/>
          </p:cNvSpPr>
          <p:nvPr>
            <p:ph type="sldImg" idx="2"/>
          </p:nvPr>
        </p:nvSpPr>
        <p:spPr>
          <a:xfrm>
            <a:off x="962025" y="741363"/>
            <a:ext cx="493395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690269"/>
            <a:ext cx="5486400"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824"/>
            <a:ext cx="2971800"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378824"/>
            <a:ext cx="2971800" cy="493713"/>
          </a:xfrm>
          <a:prstGeom prst="rect">
            <a:avLst/>
          </a:prstGeom>
        </p:spPr>
        <p:txBody>
          <a:bodyPr vert="horz" lIns="91440" tIns="45720" rIns="91440" bIns="45720" rtlCol="0" anchor="b"/>
          <a:lstStyle>
            <a:lvl1pPr algn="r">
              <a:defRPr sz="1200"/>
            </a:lvl1pPr>
          </a:lstStyle>
          <a:p>
            <a:fld id="{6D73A575-B579-4545-A666-263A5AC4B7C2}" type="slidenum">
              <a:rPr lang="en-GB" smtClean="0"/>
              <a:t>‹#›</a:t>
            </a:fld>
            <a:endParaRPr lang="en-GB"/>
          </a:p>
        </p:txBody>
      </p:sp>
    </p:spTree>
    <p:extLst>
      <p:ext uri="{BB962C8B-B14F-4D97-AF65-F5344CB8AC3E}">
        <p14:creationId xmlns:p14="http://schemas.microsoft.com/office/powerpoint/2010/main" val="4133124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E8FA89-9082-4051-905C-C95359A7E82B}" type="slidenum">
              <a:rPr lang="en-GB">
                <a:solidFill>
                  <a:prstClr val="black"/>
                </a:solidFill>
              </a:rPr>
              <a:pPr/>
              <a:t>4</a:t>
            </a:fld>
            <a:endParaRPr lang="en-GB">
              <a:solidFill>
                <a:prstClr val="black"/>
              </a:solidFill>
            </a:endParaRPr>
          </a:p>
        </p:txBody>
      </p:sp>
      <p:sp>
        <p:nvSpPr>
          <p:cNvPr id="58370" name="Rectangle 2"/>
          <p:cNvSpPr>
            <a:spLocks noGrp="1" noRot="1" noChangeAspect="1" noChangeArrowheads="1" noTextEdit="1"/>
          </p:cNvSpPr>
          <p:nvPr>
            <p:ph type="sldImg"/>
          </p:nvPr>
        </p:nvSpPr>
        <p:spPr bwMode="auto">
          <a:xfrm>
            <a:off x="962025" y="741363"/>
            <a:ext cx="4933950" cy="3702050"/>
          </a:xfrm>
          <a:prstGeom prst="rect">
            <a:avLst/>
          </a:prstGeom>
          <a:solidFill>
            <a:srgbClr val="FFFFFF"/>
          </a:solidFill>
          <a:ln>
            <a:solidFill>
              <a:srgbClr val="000000"/>
            </a:solidFill>
            <a:miter lim="800000"/>
            <a:headEnd/>
            <a:tailEnd/>
          </a:ln>
        </p:spPr>
      </p:sp>
      <p:sp>
        <p:nvSpPr>
          <p:cNvPr id="58371" name="Rectangle 3"/>
          <p:cNvSpPr>
            <a:spLocks noGrp="1" noChangeArrowheads="1"/>
          </p:cNvSpPr>
          <p:nvPr>
            <p:ph type="body" idx="1"/>
          </p:nvPr>
        </p:nvSpPr>
        <p:spPr bwMode="auto">
          <a:xfrm>
            <a:off x="914400" y="4690270"/>
            <a:ext cx="5029200" cy="4443413"/>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B44F3C-3D8C-402A-AA9D-B5CEFE26D5C3}" type="slidenum">
              <a:rPr lang="en-US" smtClean="0">
                <a:solidFill>
                  <a:prstClr val="black"/>
                </a:solidFill>
              </a:rPr>
              <a:pPr/>
              <a:t>6</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baseline="0" dirty="0" smtClean="0"/>
          </a:p>
          <a:p>
            <a:pPr>
              <a:spcBef>
                <a:spcPct val="0"/>
              </a:spcBef>
            </a:pPr>
            <a:endParaRPr lang="en-US" dirty="0"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67C0248-0CE1-499F-B3B0-AD797B0E76F7}" type="slidenum">
              <a:rPr lang="en-US"/>
              <a:pPr fontAlgn="base">
                <a:spcBef>
                  <a:spcPct val="0"/>
                </a:spcBef>
                <a:spcAft>
                  <a:spcPct val="0"/>
                </a:spcAft>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B44F3C-3D8C-402A-AA9D-B5CEFE26D5C3}" type="slidenum">
              <a:rPr lang="en-US" smtClean="0">
                <a:solidFill>
                  <a:prstClr val="black"/>
                </a:solidFill>
              </a:rPr>
              <a:pPr/>
              <a:t>11</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A83B7E6-1562-46DC-BBD5-3D32B4263AD2}" type="slidenum">
              <a:rPr lang="en-US">
                <a:solidFill>
                  <a:prstClr val="black"/>
                </a:solidFill>
              </a:rPr>
              <a:pPr/>
              <a:t>12</a:t>
            </a:fld>
            <a:endParaRPr lang="en-US">
              <a:solidFill>
                <a:prstClr val="black"/>
              </a:solidFill>
            </a:endParaRPr>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25FE12-94BD-4635-85A5-BDD9E485AF83}" type="slidenum">
              <a:rPr lang="en-GB">
                <a:solidFill>
                  <a:prstClr val="black"/>
                </a:solidFill>
              </a:rPr>
              <a:pPr/>
              <a:t>13</a:t>
            </a:fld>
            <a:endParaRPr lang="en-GB">
              <a:solidFill>
                <a:prstClr val="black"/>
              </a:solidFill>
            </a:endParaRPr>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32F2737C-2FC4-4DBE-84E7-65F1536AD172}" type="datetimeFigureOut">
              <a:rPr lang="en-GB" smtClean="0">
                <a:solidFill>
                  <a:prstClr val="white">
                    <a:shade val="50000"/>
                  </a:prstClr>
                </a:solidFill>
              </a:rPr>
              <a:pPr/>
              <a:t>28/04/2014</a:t>
            </a:fld>
            <a:endParaRPr lang="en-GB">
              <a:solidFill>
                <a:prstClr val="white">
                  <a:shade val="50000"/>
                </a:prstClr>
              </a:solidFill>
            </a:endParaRPr>
          </a:p>
        </p:txBody>
      </p:sp>
      <p:sp>
        <p:nvSpPr>
          <p:cNvPr id="2" name="Footer Placeholder 1"/>
          <p:cNvSpPr>
            <a:spLocks noGrp="1"/>
          </p:cNvSpPr>
          <p:nvPr>
            <p:ph type="ftr" sz="quarter" idx="11"/>
          </p:nvPr>
        </p:nvSpPr>
        <p:spPr/>
        <p:txBody>
          <a:bodyPr/>
          <a:lstStyle/>
          <a:p>
            <a:endParaRPr lang="en-GB">
              <a:solidFill>
                <a:prstClr val="white">
                  <a:shade val="50000"/>
                </a:prstClr>
              </a:solidFill>
            </a:endParaRPr>
          </a:p>
        </p:txBody>
      </p:sp>
      <p:sp>
        <p:nvSpPr>
          <p:cNvPr id="15" name="Slide Number Placeholder 14"/>
          <p:cNvSpPr>
            <a:spLocks noGrp="1"/>
          </p:cNvSpPr>
          <p:nvPr>
            <p:ph type="sldNum" sz="quarter" idx="12"/>
          </p:nvPr>
        </p:nvSpPr>
        <p:spPr>
          <a:xfrm>
            <a:off x="8229600" y="6473952"/>
            <a:ext cx="758952" cy="246888"/>
          </a:xfrm>
        </p:spPr>
        <p:txBody>
          <a:bodyPr/>
          <a:lstStyle/>
          <a:p>
            <a:fld id="{039A4E28-3EF3-4A3C-B6B8-91CAD43FE651}" type="slidenum">
              <a:rPr lang="en-GB" smtClean="0">
                <a:solidFill>
                  <a:prstClr val="white">
                    <a:shade val="50000"/>
                  </a:prstClr>
                </a:solidFill>
              </a:rPr>
              <a:pPr/>
              <a:t>‹#›</a:t>
            </a:fld>
            <a:endParaRPr lang="en-GB">
              <a:solidFill>
                <a:prstClr val="white">
                  <a:shade val="50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F2737C-2FC4-4DBE-84E7-65F1536AD172}" type="datetimeFigureOut">
              <a:rPr lang="en-GB" smtClean="0">
                <a:solidFill>
                  <a:prstClr val="white">
                    <a:shade val="50000"/>
                  </a:prstClr>
                </a:solidFill>
              </a:rPr>
              <a:pPr/>
              <a:t>28/04/2014</a:t>
            </a:fld>
            <a:endParaRPr lang="en-GB">
              <a:solidFill>
                <a:prstClr val="white">
                  <a:shade val="50000"/>
                </a:prstClr>
              </a:solidFill>
            </a:endParaRPr>
          </a:p>
        </p:txBody>
      </p:sp>
      <p:sp>
        <p:nvSpPr>
          <p:cNvPr id="5" name="Footer Placeholder 4"/>
          <p:cNvSpPr>
            <a:spLocks noGrp="1"/>
          </p:cNvSpPr>
          <p:nvPr>
            <p:ph type="ftr" sz="quarter" idx="11"/>
          </p:nvPr>
        </p:nvSpPr>
        <p:spPr/>
        <p:txBody>
          <a:bodyPr/>
          <a:lstStyle/>
          <a:p>
            <a:endParaRPr lang="en-GB">
              <a:solidFill>
                <a:prstClr val="white">
                  <a:shade val="50000"/>
                </a:prstClr>
              </a:solidFill>
            </a:endParaRPr>
          </a:p>
        </p:txBody>
      </p:sp>
      <p:sp>
        <p:nvSpPr>
          <p:cNvPr id="6" name="Slide Number Placeholder 5"/>
          <p:cNvSpPr>
            <a:spLocks noGrp="1"/>
          </p:cNvSpPr>
          <p:nvPr>
            <p:ph type="sldNum" sz="quarter" idx="12"/>
          </p:nvPr>
        </p:nvSpPr>
        <p:spPr/>
        <p:txBody>
          <a:bodyPr/>
          <a:lstStyle/>
          <a:p>
            <a:fld id="{039A4E28-3EF3-4A3C-B6B8-91CAD43FE651}" type="slidenum">
              <a:rPr lang="en-GB" smtClean="0">
                <a:solidFill>
                  <a:prstClr val="white">
                    <a:shade val="50000"/>
                  </a:prstClr>
                </a:solidFill>
              </a:rPr>
              <a:pPr/>
              <a:t>‹#›</a:t>
            </a:fld>
            <a:endParaRPr lang="en-GB">
              <a:solidFill>
                <a:prstClr val="white">
                  <a:shade val="50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F2737C-2FC4-4DBE-84E7-65F1536AD172}" type="datetimeFigureOut">
              <a:rPr lang="en-GB" smtClean="0">
                <a:solidFill>
                  <a:prstClr val="white">
                    <a:shade val="50000"/>
                  </a:prstClr>
                </a:solidFill>
              </a:rPr>
              <a:pPr/>
              <a:t>28/04/2014</a:t>
            </a:fld>
            <a:endParaRPr lang="en-GB">
              <a:solidFill>
                <a:prstClr val="white">
                  <a:shade val="50000"/>
                </a:prstClr>
              </a:solidFill>
            </a:endParaRPr>
          </a:p>
        </p:txBody>
      </p:sp>
      <p:sp>
        <p:nvSpPr>
          <p:cNvPr id="5" name="Footer Placeholder 4"/>
          <p:cNvSpPr>
            <a:spLocks noGrp="1"/>
          </p:cNvSpPr>
          <p:nvPr>
            <p:ph type="ftr" sz="quarter" idx="11"/>
          </p:nvPr>
        </p:nvSpPr>
        <p:spPr/>
        <p:txBody>
          <a:bodyPr/>
          <a:lstStyle/>
          <a:p>
            <a:endParaRPr lang="en-GB">
              <a:solidFill>
                <a:prstClr val="white">
                  <a:shade val="50000"/>
                </a:prstClr>
              </a:solidFill>
            </a:endParaRPr>
          </a:p>
        </p:txBody>
      </p:sp>
      <p:sp>
        <p:nvSpPr>
          <p:cNvPr id="6" name="Slide Number Placeholder 5"/>
          <p:cNvSpPr>
            <a:spLocks noGrp="1"/>
          </p:cNvSpPr>
          <p:nvPr>
            <p:ph type="sldNum" sz="quarter" idx="12"/>
          </p:nvPr>
        </p:nvSpPr>
        <p:spPr/>
        <p:txBody>
          <a:bodyPr/>
          <a:lstStyle/>
          <a:p>
            <a:fld id="{039A4E28-3EF3-4A3C-B6B8-91CAD43FE651}" type="slidenum">
              <a:rPr lang="en-GB" smtClean="0">
                <a:solidFill>
                  <a:prstClr val="white">
                    <a:shade val="50000"/>
                  </a:prstClr>
                </a:solidFill>
              </a:rPr>
              <a:pPr/>
              <a:t>‹#›</a:t>
            </a:fld>
            <a:endParaRPr lang="en-GB">
              <a:solidFill>
                <a:prstClr val="white">
                  <a:shade val="50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2F2737C-2FC4-4DBE-84E7-65F1536AD172}" type="datetimeFigureOut">
              <a:rPr lang="en-GB" smtClean="0">
                <a:solidFill>
                  <a:prstClr val="white">
                    <a:shade val="50000"/>
                  </a:prstClr>
                </a:solidFill>
              </a:rPr>
              <a:pPr/>
              <a:t>28/04/2014</a:t>
            </a:fld>
            <a:endParaRPr lang="en-GB">
              <a:solidFill>
                <a:prstClr val="white">
                  <a:shade val="50000"/>
                </a:prstClr>
              </a:solidFill>
            </a:endParaRPr>
          </a:p>
        </p:txBody>
      </p:sp>
      <p:sp>
        <p:nvSpPr>
          <p:cNvPr id="19" name="Footer Placeholder 18"/>
          <p:cNvSpPr>
            <a:spLocks noGrp="1"/>
          </p:cNvSpPr>
          <p:nvPr>
            <p:ph type="ftr" sz="quarter" idx="11"/>
          </p:nvPr>
        </p:nvSpPr>
        <p:spPr>
          <a:xfrm>
            <a:off x="3581400" y="76200"/>
            <a:ext cx="2895600" cy="288925"/>
          </a:xfrm>
        </p:spPr>
        <p:txBody>
          <a:bodyPr/>
          <a:lstStyle/>
          <a:p>
            <a:endParaRPr lang="en-GB">
              <a:solidFill>
                <a:prstClr val="white">
                  <a:shade val="50000"/>
                </a:prstClr>
              </a:solidFill>
            </a:endParaRPr>
          </a:p>
        </p:txBody>
      </p:sp>
      <p:sp>
        <p:nvSpPr>
          <p:cNvPr id="16" name="Slide Number Placeholder 15"/>
          <p:cNvSpPr>
            <a:spLocks noGrp="1"/>
          </p:cNvSpPr>
          <p:nvPr>
            <p:ph type="sldNum" sz="quarter" idx="12"/>
          </p:nvPr>
        </p:nvSpPr>
        <p:spPr>
          <a:xfrm>
            <a:off x="8229600" y="6473952"/>
            <a:ext cx="758952" cy="246888"/>
          </a:xfrm>
        </p:spPr>
        <p:txBody>
          <a:bodyPr/>
          <a:lstStyle/>
          <a:p>
            <a:fld id="{039A4E28-3EF3-4A3C-B6B8-91CAD43FE651}" type="slidenum">
              <a:rPr lang="en-GB" smtClean="0">
                <a:solidFill>
                  <a:prstClr val="white">
                    <a:shade val="50000"/>
                  </a:prstClr>
                </a:solidFill>
              </a:rPr>
              <a:pPr/>
              <a:t>‹#›</a:t>
            </a:fld>
            <a:endParaRPr lang="en-GB">
              <a:solidFill>
                <a:prstClr val="white">
                  <a:shade val="50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32F2737C-2FC4-4DBE-84E7-65F1536AD172}" type="datetimeFigureOut">
              <a:rPr lang="en-GB" smtClean="0">
                <a:solidFill>
                  <a:prstClr val="white">
                    <a:shade val="50000"/>
                  </a:prstClr>
                </a:solidFill>
              </a:rPr>
              <a:pPr/>
              <a:t>28/04/2014</a:t>
            </a:fld>
            <a:endParaRPr lang="en-GB">
              <a:solidFill>
                <a:prstClr val="white">
                  <a:shade val="50000"/>
                </a:prstClr>
              </a:solidFill>
            </a:endParaRPr>
          </a:p>
        </p:txBody>
      </p:sp>
      <p:sp>
        <p:nvSpPr>
          <p:cNvPr id="11" name="Footer Placeholder 10"/>
          <p:cNvSpPr>
            <a:spLocks noGrp="1"/>
          </p:cNvSpPr>
          <p:nvPr>
            <p:ph type="ftr" sz="quarter" idx="11"/>
          </p:nvPr>
        </p:nvSpPr>
        <p:spPr/>
        <p:txBody>
          <a:bodyPr/>
          <a:lstStyle/>
          <a:p>
            <a:endParaRPr lang="en-GB">
              <a:solidFill>
                <a:prstClr val="white">
                  <a:shade val="50000"/>
                </a:prstClr>
              </a:solidFill>
            </a:endParaRPr>
          </a:p>
        </p:txBody>
      </p:sp>
      <p:sp>
        <p:nvSpPr>
          <p:cNvPr id="16" name="Slide Number Placeholder 15"/>
          <p:cNvSpPr>
            <a:spLocks noGrp="1"/>
          </p:cNvSpPr>
          <p:nvPr>
            <p:ph type="sldNum" sz="quarter" idx="12"/>
          </p:nvPr>
        </p:nvSpPr>
        <p:spPr/>
        <p:txBody>
          <a:bodyPr/>
          <a:lstStyle/>
          <a:p>
            <a:fld id="{039A4E28-3EF3-4A3C-B6B8-91CAD43FE651}" type="slidenum">
              <a:rPr lang="en-GB" smtClean="0">
                <a:solidFill>
                  <a:prstClr val="white">
                    <a:shade val="50000"/>
                  </a:prstClr>
                </a:solidFill>
              </a:rPr>
              <a:pPr/>
              <a:t>‹#›</a:t>
            </a:fld>
            <a:endParaRPr lang="en-GB">
              <a:solidFill>
                <a:prstClr val="white">
                  <a:shade val="50000"/>
                </a:prstClr>
              </a:solidFill>
            </a:endParaRP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32F2737C-2FC4-4DBE-84E7-65F1536AD172}" type="datetimeFigureOut">
              <a:rPr lang="en-GB" smtClean="0">
                <a:solidFill>
                  <a:prstClr val="white">
                    <a:shade val="50000"/>
                  </a:prstClr>
                </a:solidFill>
              </a:rPr>
              <a:pPr/>
              <a:t>28/04/2014</a:t>
            </a:fld>
            <a:endParaRPr lang="en-GB">
              <a:solidFill>
                <a:prstClr val="white">
                  <a:shade val="50000"/>
                </a:prstClr>
              </a:solidFill>
            </a:endParaRPr>
          </a:p>
        </p:txBody>
      </p:sp>
      <p:sp>
        <p:nvSpPr>
          <p:cNvPr id="10" name="Footer Placeholder 9"/>
          <p:cNvSpPr>
            <a:spLocks noGrp="1"/>
          </p:cNvSpPr>
          <p:nvPr>
            <p:ph type="ftr" sz="quarter" idx="11"/>
          </p:nvPr>
        </p:nvSpPr>
        <p:spPr/>
        <p:txBody>
          <a:bodyPr/>
          <a:lstStyle/>
          <a:p>
            <a:endParaRPr lang="en-GB">
              <a:solidFill>
                <a:prstClr val="white">
                  <a:shade val="50000"/>
                </a:prstClr>
              </a:solidFill>
            </a:endParaRPr>
          </a:p>
        </p:txBody>
      </p:sp>
      <p:sp>
        <p:nvSpPr>
          <p:cNvPr id="31" name="Slide Number Placeholder 30"/>
          <p:cNvSpPr>
            <a:spLocks noGrp="1"/>
          </p:cNvSpPr>
          <p:nvPr>
            <p:ph type="sldNum" sz="quarter" idx="12"/>
          </p:nvPr>
        </p:nvSpPr>
        <p:spPr/>
        <p:txBody>
          <a:bodyPr/>
          <a:lstStyle/>
          <a:p>
            <a:fld id="{039A4E28-3EF3-4A3C-B6B8-91CAD43FE651}" type="slidenum">
              <a:rPr lang="en-GB" smtClean="0">
                <a:solidFill>
                  <a:prstClr val="white">
                    <a:shade val="50000"/>
                  </a:prstClr>
                </a:solidFill>
              </a:rPr>
              <a:pPr/>
              <a:t>‹#›</a:t>
            </a:fld>
            <a:endParaRPr lang="en-GB">
              <a:solidFill>
                <a:prstClr val="white">
                  <a:shade val="50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32F2737C-2FC4-4DBE-84E7-65F1536AD172}" type="datetimeFigureOut">
              <a:rPr lang="en-GB" smtClean="0">
                <a:solidFill>
                  <a:prstClr val="white">
                    <a:shade val="50000"/>
                  </a:prstClr>
                </a:solidFill>
              </a:rPr>
              <a:pPr/>
              <a:t>28/04/2014</a:t>
            </a:fld>
            <a:endParaRPr lang="en-GB">
              <a:solidFill>
                <a:prstClr val="white">
                  <a:shade val="50000"/>
                </a:prstClr>
              </a:solidFill>
            </a:endParaRPr>
          </a:p>
        </p:txBody>
      </p:sp>
      <p:sp>
        <p:nvSpPr>
          <p:cNvPr id="6" name="Footer Placeholder 5"/>
          <p:cNvSpPr>
            <a:spLocks noGrp="1"/>
          </p:cNvSpPr>
          <p:nvPr>
            <p:ph type="ftr" sz="quarter" idx="11"/>
          </p:nvPr>
        </p:nvSpPr>
        <p:spPr/>
        <p:txBody>
          <a:bodyPr/>
          <a:lstStyle/>
          <a:p>
            <a:endParaRPr lang="en-GB">
              <a:solidFill>
                <a:prstClr val="white">
                  <a:shade val="50000"/>
                </a:prstClr>
              </a:solidFill>
            </a:endParaRPr>
          </a:p>
        </p:txBody>
      </p:sp>
      <p:sp>
        <p:nvSpPr>
          <p:cNvPr id="7" name="Slide Number Placeholder 6"/>
          <p:cNvSpPr>
            <a:spLocks noGrp="1"/>
          </p:cNvSpPr>
          <p:nvPr>
            <p:ph type="sldNum" sz="quarter" idx="12"/>
          </p:nvPr>
        </p:nvSpPr>
        <p:spPr>
          <a:xfrm>
            <a:off x="8229600" y="6477000"/>
            <a:ext cx="762000" cy="246888"/>
          </a:xfrm>
        </p:spPr>
        <p:txBody>
          <a:bodyPr/>
          <a:lstStyle/>
          <a:p>
            <a:fld id="{039A4E28-3EF3-4A3C-B6B8-91CAD43FE651}" type="slidenum">
              <a:rPr lang="en-GB" smtClean="0">
                <a:solidFill>
                  <a:prstClr val="white">
                    <a:shade val="50000"/>
                  </a:prstClr>
                </a:solidFill>
              </a:rPr>
              <a:pPr/>
              <a:t>‹#›</a:t>
            </a:fld>
            <a:endParaRPr lang="en-GB">
              <a:solidFill>
                <a:prstClr val="white">
                  <a:shade val="50000"/>
                </a:prstClr>
              </a:solidFill>
            </a:endParaRP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2F2737C-2FC4-4DBE-84E7-65F1536AD172}" type="datetimeFigureOut">
              <a:rPr lang="en-GB" smtClean="0">
                <a:solidFill>
                  <a:prstClr val="white">
                    <a:shade val="50000"/>
                  </a:prstClr>
                </a:solidFill>
              </a:rPr>
              <a:pPr/>
              <a:t>28/04/2014</a:t>
            </a:fld>
            <a:endParaRPr lang="en-GB">
              <a:solidFill>
                <a:prstClr val="white">
                  <a:shade val="50000"/>
                </a:prstClr>
              </a:solidFill>
            </a:endParaRPr>
          </a:p>
        </p:txBody>
      </p:sp>
      <p:sp>
        <p:nvSpPr>
          <p:cNvPr id="21" name="Footer Placeholder 20"/>
          <p:cNvSpPr>
            <a:spLocks noGrp="1"/>
          </p:cNvSpPr>
          <p:nvPr>
            <p:ph type="ftr" sz="quarter" idx="11"/>
          </p:nvPr>
        </p:nvSpPr>
        <p:spPr/>
        <p:txBody>
          <a:bodyPr/>
          <a:lstStyle/>
          <a:p>
            <a:endParaRPr lang="en-GB">
              <a:solidFill>
                <a:prstClr val="white">
                  <a:shade val="50000"/>
                </a:prstClr>
              </a:solidFill>
            </a:endParaRPr>
          </a:p>
        </p:txBody>
      </p:sp>
      <p:sp>
        <p:nvSpPr>
          <p:cNvPr id="6" name="Slide Number Placeholder 5"/>
          <p:cNvSpPr>
            <a:spLocks noGrp="1"/>
          </p:cNvSpPr>
          <p:nvPr>
            <p:ph type="sldNum" sz="quarter" idx="12"/>
          </p:nvPr>
        </p:nvSpPr>
        <p:spPr/>
        <p:txBody>
          <a:bodyPr/>
          <a:lstStyle/>
          <a:p>
            <a:fld id="{039A4E28-3EF3-4A3C-B6B8-91CAD43FE651}" type="slidenum">
              <a:rPr lang="en-GB" smtClean="0">
                <a:solidFill>
                  <a:prstClr val="white">
                    <a:shade val="50000"/>
                  </a:prstClr>
                </a:solidFill>
              </a:rPr>
              <a:pPr/>
              <a:t>‹#›</a:t>
            </a:fld>
            <a:endParaRPr lang="en-GB">
              <a:solidFill>
                <a:prstClr val="white">
                  <a:shade val="50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2F2737C-2FC4-4DBE-84E7-65F1536AD172}" type="datetimeFigureOut">
              <a:rPr lang="en-GB" smtClean="0">
                <a:solidFill>
                  <a:prstClr val="white">
                    <a:shade val="50000"/>
                  </a:prstClr>
                </a:solidFill>
              </a:rPr>
              <a:pPr/>
              <a:t>28/04/2014</a:t>
            </a:fld>
            <a:endParaRPr lang="en-GB">
              <a:solidFill>
                <a:prstClr val="white">
                  <a:shade val="50000"/>
                </a:prstClr>
              </a:solidFill>
            </a:endParaRPr>
          </a:p>
        </p:txBody>
      </p:sp>
      <p:sp>
        <p:nvSpPr>
          <p:cNvPr id="24" name="Footer Placeholder 23"/>
          <p:cNvSpPr>
            <a:spLocks noGrp="1"/>
          </p:cNvSpPr>
          <p:nvPr>
            <p:ph type="ftr" sz="quarter" idx="11"/>
          </p:nvPr>
        </p:nvSpPr>
        <p:spPr/>
        <p:txBody>
          <a:bodyPr/>
          <a:lstStyle/>
          <a:p>
            <a:endParaRPr lang="en-GB">
              <a:solidFill>
                <a:prstClr val="white">
                  <a:shade val="50000"/>
                </a:prstClr>
              </a:solidFill>
            </a:endParaRPr>
          </a:p>
        </p:txBody>
      </p:sp>
      <p:sp>
        <p:nvSpPr>
          <p:cNvPr id="7" name="Slide Number Placeholder 6"/>
          <p:cNvSpPr>
            <a:spLocks noGrp="1"/>
          </p:cNvSpPr>
          <p:nvPr>
            <p:ph type="sldNum" sz="quarter" idx="12"/>
          </p:nvPr>
        </p:nvSpPr>
        <p:spPr/>
        <p:txBody>
          <a:bodyPr/>
          <a:lstStyle/>
          <a:p>
            <a:fld id="{039A4E28-3EF3-4A3C-B6B8-91CAD43FE651}" type="slidenum">
              <a:rPr lang="en-GB" smtClean="0">
                <a:solidFill>
                  <a:prstClr val="white">
                    <a:shade val="50000"/>
                  </a:prstClr>
                </a:solidFill>
              </a:rPr>
              <a:pPr/>
              <a:t>‹#›</a:t>
            </a:fld>
            <a:endParaRPr lang="en-GB">
              <a:solidFill>
                <a:prstClr val="white">
                  <a:shade val="50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2F2737C-2FC4-4DBE-84E7-65F1536AD172}" type="datetimeFigureOut">
              <a:rPr lang="en-GB" smtClean="0">
                <a:solidFill>
                  <a:prstClr val="white">
                    <a:shade val="50000"/>
                  </a:prstClr>
                </a:solidFill>
              </a:rPr>
              <a:pPr/>
              <a:t>28/04/2014</a:t>
            </a:fld>
            <a:endParaRPr lang="en-GB">
              <a:solidFill>
                <a:prstClr val="white">
                  <a:shade val="50000"/>
                </a:prstClr>
              </a:solidFill>
            </a:endParaRPr>
          </a:p>
        </p:txBody>
      </p:sp>
      <p:sp>
        <p:nvSpPr>
          <p:cNvPr id="29" name="Footer Placeholder 28"/>
          <p:cNvSpPr>
            <a:spLocks noGrp="1"/>
          </p:cNvSpPr>
          <p:nvPr>
            <p:ph type="ftr" sz="quarter" idx="11"/>
          </p:nvPr>
        </p:nvSpPr>
        <p:spPr/>
        <p:txBody>
          <a:bodyPr/>
          <a:lstStyle/>
          <a:p>
            <a:endParaRPr lang="en-GB">
              <a:solidFill>
                <a:prstClr val="white">
                  <a:shade val="50000"/>
                </a:prstClr>
              </a:solidFill>
            </a:endParaRPr>
          </a:p>
        </p:txBody>
      </p:sp>
      <p:sp>
        <p:nvSpPr>
          <p:cNvPr id="7" name="Slide Number Placeholder 6"/>
          <p:cNvSpPr>
            <a:spLocks noGrp="1"/>
          </p:cNvSpPr>
          <p:nvPr>
            <p:ph type="sldNum" sz="quarter" idx="12"/>
          </p:nvPr>
        </p:nvSpPr>
        <p:spPr/>
        <p:txBody>
          <a:bodyPr/>
          <a:lstStyle/>
          <a:p>
            <a:fld id="{039A4E28-3EF3-4A3C-B6B8-91CAD43FE651}" type="slidenum">
              <a:rPr lang="en-GB" smtClean="0">
                <a:solidFill>
                  <a:prstClr val="white">
                    <a:shade val="50000"/>
                  </a:prstClr>
                </a:solidFill>
              </a:rPr>
              <a:pPr/>
              <a:t>‹#›</a:t>
            </a:fld>
            <a:endParaRPr lang="en-GB">
              <a:solidFill>
                <a:prstClr val="white">
                  <a:shade val="50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32F2737C-2FC4-4DBE-84E7-65F1536AD172}" type="datetimeFigureOut">
              <a:rPr lang="en-GB" smtClean="0">
                <a:solidFill>
                  <a:prstClr val="white">
                    <a:shade val="50000"/>
                  </a:prstClr>
                </a:solidFill>
              </a:rPr>
              <a:pPr/>
              <a:t>28/04/2014</a:t>
            </a:fld>
            <a:endParaRPr lang="en-GB">
              <a:solidFill>
                <a:prstClr val="white">
                  <a:shade val="50000"/>
                </a:prstClr>
              </a:solidFill>
            </a:endParaRPr>
          </a:p>
        </p:txBody>
      </p:sp>
      <p:sp>
        <p:nvSpPr>
          <p:cNvPr id="5" name="Footer Placeholder 4"/>
          <p:cNvSpPr>
            <a:spLocks noGrp="1"/>
          </p:cNvSpPr>
          <p:nvPr>
            <p:ph type="ftr" sz="quarter" idx="11"/>
          </p:nvPr>
        </p:nvSpPr>
        <p:spPr/>
        <p:txBody>
          <a:bodyPr/>
          <a:lstStyle/>
          <a:p>
            <a:endParaRPr lang="en-GB">
              <a:solidFill>
                <a:prstClr val="white">
                  <a:shade val="50000"/>
                </a:prstClr>
              </a:solidFill>
            </a:endParaRPr>
          </a:p>
        </p:txBody>
      </p:sp>
      <p:sp>
        <p:nvSpPr>
          <p:cNvPr id="31" name="Slide Number Placeholder 30"/>
          <p:cNvSpPr>
            <a:spLocks noGrp="1"/>
          </p:cNvSpPr>
          <p:nvPr>
            <p:ph type="sldNum" sz="quarter" idx="12"/>
          </p:nvPr>
        </p:nvSpPr>
        <p:spPr/>
        <p:txBody>
          <a:bodyPr/>
          <a:lstStyle/>
          <a:p>
            <a:fld id="{039A4E28-3EF3-4A3C-B6B8-91CAD43FE651}" type="slidenum">
              <a:rPr lang="en-GB" smtClean="0">
                <a:solidFill>
                  <a:prstClr val="white">
                    <a:shade val="50000"/>
                  </a:prstClr>
                </a:solidFill>
              </a:rPr>
              <a:pPr/>
              <a:t>‹#›</a:t>
            </a:fld>
            <a:endParaRPr lang="en-GB">
              <a:solidFill>
                <a:prstClr val="white">
                  <a:shade val="50000"/>
                </a:prstClr>
              </a:solidFill>
            </a:endParaRP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2F2737C-2FC4-4DBE-84E7-65F1536AD172}" type="datetimeFigureOut">
              <a:rPr lang="en-GB" smtClean="0">
                <a:solidFill>
                  <a:prstClr val="white">
                    <a:shade val="50000"/>
                  </a:prstClr>
                </a:solidFill>
              </a:rPr>
              <a:pPr/>
              <a:t>28/04/2014</a:t>
            </a:fld>
            <a:endParaRPr lang="en-GB">
              <a:solidFill>
                <a:prstClr val="white">
                  <a:shade val="50000"/>
                </a:prst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GB">
              <a:solidFill>
                <a:prstClr val="white">
                  <a:shade val="50000"/>
                </a:prst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39A4E28-3EF3-4A3C-B6B8-91CAD43FE651}" type="slidenum">
              <a:rPr lang="en-GB" smtClean="0">
                <a:solidFill>
                  <a:prstClr val="white">
                    <a:shade val="50000"/>
                  </a:prstClr>
                </a:solidFill>
              </a:rPr>
              <a:pPr/>
              <a:t>‹#›</a:t>
            </a:fld>
            <a:endParaRPr lang="en-GB">
              <a:solidFill>
                <a:prstClr val="white">
                  <a:shade val="50000"/>
                </a:prst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Conflict resolution</a:t>
            </a: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GB" dirty="0" smtClean="0"/>
              <a:t>And if negotiation and facilitation doesn’t work…</a:t>
            </a:r>
          </a:p>
          <a:p>
            <a:pPr>
              <a:buFont typeface="Wingdings" panose="05000000000000000000" pitchFamily="2" charset="2"/>
              <a:buChar char="v"/>
            </a:pPr>
            <a:r>
              <a:rPr lang="en-GB" dirty="0" smtClean="0"/>
              <a:t>Or you haven’t had a chance to try it…</a:t>
            </a:r>
          </a:p>
          <a:p>
            <a:pPr>
              <a:buFont typeface="Wingdings" panose="05000000000000000000" pitchFamily="2" charset="2"/>
              <a:buChar char="v"/>
            </a:pPr>
            <a:endParaRPr lang="en-GB" dirty="0" smtClean="0"/>
          </a:p>
          <a:p>
            <a:pPr>
              <a:buFont typeface="Wingdings" panose="05000000000000000000" pitchFamily="2" charset="2"/>
              <a:buChar char="v"/>
            </a:pPr>
            <a:r>
              <a:rPr lang="en-GB" dirty="0" smtClean="0"/>
              <a:t>You may find yourself having to manage a conflict situation</a:t>
            </a:r>
            <a:endParaRPr lang="en-GB" dirty="0"/>
          </a:p>
        </p:txBody>
      </p:sp>
    </p:spTree>
    <p:extLst>
      <p:ext uri="{BB962C8B-B14F-4D97-AF65-F5344CB8AC3E}">
        <p14:creationId xmlns:p14="http://schemas.microsoft.com/office/powerpoint/2010/main" val="13573330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Frustration-Aggression Hypothesis</a:t>
            </a:r>
            <a:endParaRPr lang="en-US" dirty="0"/>
          </a:p>
        </p:txBody>
      </p:sp>
      <p:sp>
        <p:nvSpPr>
          <p:cNvPr id="3" name="Content Placeholder 2"/>
          <p:cNvSpPr>
            <a:spLocks noGrp="1"/>
          </p:cNvSpPr>
          <p:nvPr>
            <p:ph idx="1"/>
          </p:nvPr>
        </p:nvSpPr>
        <p:spPr>
          <a:xfrm>
            <a:off x="395536" y="2060848"/>
            <a:ext cx="8229600" cy="4525963"/>
          </a:xfrm>
        </p:spPr>
        <p:txBody>
          <a:bodyPr/>
          <a:lstStyle/>
          <a:p>
            <a:pPr>
              <a:buFont typeface="Wingdings" panose="05000000000000000000" pitchFamily="2" charset="2"/>
              <a:buChar char="v"/>
            </a:pPr>
            <a:r>
              <a:rPr lang="en-GB" dirty="0" smtClean="0"/>
              <a:t>Proposed that all aggression is caused by some kind of frustration</a:t>
            </a:r>
          </a:p>
          <a:p>
            <a:pPr>
              <a:buFont typeface="Wingdings" panose="05000000000000000000" pitchFamily="2" charset="2"/>
              <a:buChar char="v"/>
            </a:pPr>
            <a:r>
              <a:rPr lang="en-GB" dirty="0" smtClean="0"/>
              <a:t>Usually assumed that frustration always leads to aggression</a:t>
            </a:r>
          </a:p>
          <a:p>
            <a:pPr>
              <a:buFont typeface="Wingdings" panose="05000000000000000000" pitchFamily="2" charset="2"/>
              <a:buChar char="v"/>
            </a:pPr>
            <a:r>
              <a:rPr lang="en-GB" dirty="0" smtClean="0"/>
              <a:t>Put forward by Berkowitz. Idea has some support from comparative studies of overcrowding in animals (&amp; studies of people)</a:t>
            </a:r>
            <a:endParaRPr lang="en-US" dirty="0"/>
          </a:p>
        </p:txBody>
      </p:sp>
    </p:spTree>
    <p:extLst>
      <p:ext uri="{BB962C8B-B14F-4D97-AF65-F5344CB8AC3E}">
        <p14:creationId xmlns:p14="http://schemas.microsoft.com/office/powerpoint/2010/main" val="2296249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Implicit Personality Theories</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v"/>
            </a:pPr>
            <a:r>
              <a:rPr lang="en-GB" dirty="0" smtClean="0"/>
              <a:t>Assumptions people make that two or more personality traits are related so that, if a person has one of the traits, it is believed that he or she will have another one as well.</a:t>
            </a:r>
          </a:p>
          <a:p>
            <a:pPr>
              <a:buFont typeface="Wingdings" panose="05000000000000000000" pitchFamily="2" charset="2"/>
              <a:buChar char="v"/>
            </a:pPr>
            <a:endParaRPr lang="en-GB" dirty="0"/>
          </a:p>
          <a:p>
            <a:pPr>
              <a:buFont typeface="Wingdings" panose="05000000000000000000" pitchFamily="2" charset="2"/>
              <a:buChar char="v"/>
            </a:pPr>
            <a:r>
              <a:rPr lang="en-GB" dirty="0" smtClean="0"/>
              <a:t>This may happen at first meeting and may be referred to as impression formation. It can refer to what people are like </a:t>
            </a:r>
            <a:r>
              <a:rPr lang="en-GB" i="1" dirty="0" smtClean="0"/>
              <a:t>and</a:t>
            </a:r>
            <a:r>
              <a:rPr lang="en-GB" dirty="0" smtClean="0"/>
              <a:t> what they may do.</a:t>
            </a:r>
          </a:p>
          <a:p>
            <a:pPr>
              <a:buFont typeface="Wingdings" panose="05000000000000000000" pitchFamily="2" charset="2"/>
              <a:buChar char="v"/>
            </a:pPr>
            <a:endParaRPr lang="en-GB" dirty="0"/>
          </a:p>
          <a:p>
            <a:pPr>
              <a:buFont typeface="Wingdings" panose="05000000000000000000" pitchFamily="2" charset="2"/>
              <a:buChar char="v"/>
            </a:pPr>
            <a:r>
              <a:rPr lang="en-GB" dirty="0" smtClean="0"/>
              <a:t>If this is extended to a group, it becomes stereotyping.</a:t>
            </a:r>
          </a:p>
          <a:p>
            <a:pPr>
              <a:buNone/>
            </a:pPr>
            <a:endParaRPr lang="en-US" dirty="0"/>
          </a:p>
        </p:txBody>
      </p:sp>
    </p:spTree>
    <p:extLst>
      <p:ext uri="{BB962C8B-B14F-4D97-AF65-F5344CB8AC3E}">
        <p14:creationId xmlns:p14="http://schemas.microsoft.com/office/powerpoint/2010/main" val="2424022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a:latin typeface="+mn-lt"/>
              </a:rPr>
              <a:t>Impression Formation</a:t>
            </a:r>
          </a:p>
        </p:txBody>
      </p:sp>
      <p:sp>
        <p:nvSpPr>
          <p:cNvPr id="6147" name="Rectangle 3"/>
          <p:cNvSpPr>
            <a:spLocks noGrp="1" noChangeArrowheads="1"/>
          </p:cNvSpPr>
          <p:nvPr>
            <p:ph idx="1"/>
          </p:nvPr>
        </p:nvSpPr>
        <p:spPr/>
        <p:txBody>
          <a:bodyPr/>
          <a:lstStyle/>
          <a:p>
            <a:pPr>
              <a:buFont typeface="Wingdings" panose="05000000000000000000" pitchFamily="2" charset="2"/>
              <a:buChar char="v"/>
            </a:pPr>
            <a:r>
              <a:rPr lang="en-US" dirty="0"/>
              <a:t>How do we make initial judgments of others?</a:t>
            </a:r>
          </a:p>
          <a:p>
            <a:pPr>
              <a:buFont typeface="Wingdings" panose="05000000000000000000" pitchFamily="2" charset="2"/>
              <a:buChar char="v"/>
            </a:pPr>
            <a:r>
              <a:rPr lang="en-US" dirty="0"/>
              <a:t>What sorts of information do we use?</a:t>
            </a:r>
          </a:p>
          <a:p>
            <a:pPr>
              <a:buFont typeface="Wingdings" panose="05000000000000000000" pitchFamily="2" charset="2"/>
              <a:buChar char="v"/>
            </a:pPr>
            <a:r>
              <a:rPr lang="en-US" dirty="0" smtClean="0"/>
              <a:t>Note</a:t>
            </a:r>
            <a:r>
              <a:rPr lang="en-US" dirty="0"/>
              <a:t>: We often form impressions rather quickly, sometimes without </a:t>
            </a:r>
            <a:r>
              <a:rPr lang="en-US" i="1" dirty="0"/>
              <a:t>any</a:t>
            </a:r>
            <a:r>
              <a:rPr lang="en-US" dirty="0"/>
              <a:t> direct evidence.</a:t>
            </a:r>
          </a:p>
        </p:txBody>
      </p:sp>
      <p:pic>
        <p:nvPicPr>
          <p:cNvPr id="4" name="Picture 5" descr="pe07006_"/>
          <p:cNvPicPr>
            <a:picLocks noChangeAspect="1" noChangeArrowheads="1"/>
          </p:cNvPicPr>
          <p:nvPr/>
        </p:nvPicPr>
        <p:blipFill>
          <a:blip r:embed="rId3" cstate="print"/>
          <a:srcRect/>
          <a:stretch>
            <a:fillRect/>
          </a:stretch>
        </p:blipFill>
        <p:spPr bwMode="auto">
          <a:xfrm>
            <a:off x="7452320" y="5085184"/>
            <a:ext cx="1504950" cy="1552575"/>
          </a:xfrm>
          <a:prstGeom prst="rect">
            <a:avLst/>
          </a:prstGeom>
          <a:noFill/>
        </p:spPr>
      </p:pic>
    </p:spTree>
    <p:extLst>
      <p:ext uri="{BB962C8B-B14F-4D97-AF65-F5344CB8AC3E}">
        <p14:creationId xmlns:p14="http://schemas.microsoft.com/office/powerpoint/2010/main" val="30806269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Impression formation…</a:t>
            </a:r>
            <a:endParaRPr lang="en-GB" dirty="0"/>
          </a:p>
        </p:txBody>
      </p:sp>
      <p:sp>
        <p:nvSpPr>
          <p:cNvPr id="53251" name="Rectangle 3"/>
          <p:cNvSpPr>
            <a:spLocks noGrp="1" noChangeArrowheads="1"/>
          </p:cNvSpPr>
          <p:nvPr>
            <p:ph idx="1"/>
          </p:nvPr>
        </p:nvSpPr>
        <p:spPr/>
        <p:txBody>
          <a:bodyPr>
            <a:normAutofit/>
          </a:bodyPr>
          <a:lstStyle/>
          <a:p>
            <a:pPr algn="ctr"/>
            <a:endParaRPr lang="en-GB" sz="2800" b="1" dirty="0">
              <a:latin typeface="Arial" pitchFamily="34" charset="0"/>
              <a:cs typeface="Times New Roman" pitchFamily="18" charset="0"/>
            </a:endParaRPr>
          </a:p>
          <a:p>
            <a:pPr marL="0" indent="0" algn="ctr">
              <a:buNone/>
            </a:pPr>
            <a:r>
              <a:rPr lang="en-GB" sz="4300" b="1" dirty="0" smtClean="0">
                <a:latin typeface="Arial" pitchFamily="34" charset="0"/>
                <a:cs typeface="Times New Roman" pitchFamily="18" charset="0"/>
              </a:rPr>
              <a:t>We </a:t>
            </a:r>
            <a:r>
              <a:rPr lang="en-GB" sz="4300" b="1" dirty="0">
                <a:latin typeface="Arial" pitchFamily="34" charset="0"/>
                <a:cs typeface="Times New Roman" pitchFamily="18" charset="0"/>
              </a:rPr>
              <a:t>all make assumptions about people (mental stereotyping), but it’s how you get beyond with them that matters…</a:t>
            </a:r>
            <a:endParaRPr lang="en-GB" sz="4300" dirty="0"/>
          </a:p>
        </p:txBody>
      </p:sp>
    </p:spTree>
    <p:extLst>
      <p:ext uri="{BB962C8B-B14F-4D97-AF65-F5344CB8AC3E}">
        <p14:creationId xmlns:p14="http://schemas.microsoft.com/office/powerpoint/2010/main" val="34533211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Managing Conflicts Exercise</a:t>
            </a:r>
            <a:endParaRPr lang="en-GB"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v"/>
            </a:pPr>
            <a:r>
              <a:rPr lang="en-GB" dirty="0" smtClean="0"/>
              <a:t>Select potential conflicts on a </a:t>
            </a:r>
            <a:r>
              <a:rPr lang="en-GB" dirty="0" err="1" smtClean="0"/>
              <a:t>Natura</a:t>
            </a:r>
            <a:r>
              <a:rPr lang="en-GB" dirty="0" smtClean="0"/>
              <a:t> 2000 site – from earlier in the session</a:t>
            </a:r>
          </a:p>
          <a:p>
            <a:pPr>
              <a:buFont typeface="Wingdings" panose="05000000000000000000" pitchFamily="2" charset="2"/>
              <a:buChar char="v"/>
            </a:pPr>
            <a:r>
              <a:rPr lang="en-GB" dirty="0" smtClean="0"/>
              <a:t>In groups discuss how you would approach these,</a:t>
            </a:r>
          </a:p>
          <a:p>
            <a:pPr marL="0" indent="0">
              <a:buNone/>
            </a:pPr>
            <a:r>
              <a:rPr lang="en-GB" dirty="0" smtClean="0"/>
              <a:t>Or,</a:t>
            </a:r>
          </a:p>
          <a:p>
            <a:pPr>
              <a:buFont typeface="Wingdings" panose="05000000000000000000" pitchFamily="2" charset="2"/>
              <a:buChar char="v"/>
            </a:pPr>
            <a:r>
              <a:rPr lang="en-GB" dirty="0" smtClean="0"/>
              <a:t>Take a different part each, in small groups, and enact the scenario, with one of you trying to resolve it. Someone should observe the scene and provide feedback (remember the feedback information from Tuesday?).</a:t>
            </a:r>
          </a:p>
          <a:p>
            <a:endParaRPr lang="en-GB" dirty="0"/>
          </a:p>
        </p:txBody>
      </p:sp>
    </p:spTree>
    <p:extLst>
      <p:ext uri="{BB962C8B-B14F-4D97-AF65-F5344CB8AC3E}">
        <p14:creationId xmlns:p14="http://schemas.microsoft.com/office/powerpoint/2010/main" val="2191825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1" name="Rectangle 3"/>
          <p:cNvSpPr>
            <a:spLocks noGrp="1" noChangeArrowheads="1"/>
          </p:cNvSpPr>
          <p:nvPr>
            <p:ph idx="1"/>
          </p:nvPr>
        </p:nvSpPr>
        <p:spPr>
          <a:xfrm>
            <a:off x="395536" y="1340768"/>
            <a:ext cx="8305800" cy="3886200"/>
          </a:xfrm>
        </p:spPr>
        <p:txBody>
          <a:bodyPr/>
          <a:lstStyle/>
          <a:p>
            <a:pPr algn="ctr">
              <a:buFontTx/>
              <a:buNone/>
            </a:pPr>
            <a:r>
              <a:rPr lang="en-GB" sz="4000" b="1" dirty="0">
                <a:cs typeface="Times New Roman" pitchFamily="18" charset="0"/>
              </a:rPr>
              <a:t>Assess the situation and prepare </a:t>
            </a:r>
            <a:endParaRPr lang="en-GB" sz="4000" b="1" dirty="0" smtClean="0">
              <a:cs typeface="Times New Roman" pitchFamily="18" charset="0"/>
            </a:endParaRPr>
          </a:p>
          <a:p>
            <a:pPr algn="ctr">
              <a:buFontTx/>
              <a:buNone/>
            </a:pPr>
            <a:r>
              <a:rPr lang="en-GB" sz="4000" b="1" dirty="0" smtClean="0">
                <a:cs typeface="Times New Roman" pitchFamily="18" charset="0"/>
              </a:rPr>
              <a:t>yourself</a:t>
            </a:r>
            <a:r>
              <a:rPr lang="en-GB" sz="4000" b="1" dirty="0">
                <a:cs typeface="Times New Roman" pitchFamily="18" charset="0"/>
              </a:rPr>
              <a:t>…</a:t>
            </a:r>
            <a:r>
              <a:rPr lang="en-GB" sz="4000" b="1" dirty="0"/>
              <a:t> </a:t>
            </a:r>
          </a:p>
          <a:p>
            <a:pPr algn="ctr">
              <a:buFontTx/>
              <a:buNone/>
            </a:pPr>
            <a:endParaRPr lang="en-GB" sz="4000" b="1" dirty="0"/>
          </a:p>
        </p:txBody>
      </p:sp>
      <p:pic>
        <p:nvPicPr>
          <p:cNvPr id="73732" name="Picture 4" descr="j0078753"/>
          <p:cNvPicPr>
            <a:picLocks noChangeAspect="1" noChangeArrowheads="1"/>
          </p:cNvPicPr>
          <p:nvPr/>
        </p:nvPicPr>
        <p:blipFill>
          <a:blip r:embed="rId2" cstate="print"/>
          <a:srcRect/>
          <a:stretch>
            <a:fillRect/>
          </a:stretch>
        </p:blipFill>
        <p:spPr bwMode="auto">
          <a:xfrm>
            <a:off x="1228725" y="3810000"/>
            <a:ext cx="2122488" cy="2257425"/>
          </a:xfrm>
          <a:prstGeom prst="rect">
            <a:avLst/>
          </a:prstGeom>
          <a:noFill/>
        </p:spPr>
      </p:pic>
      <p:pic>
        <p:nvPicPr>
          <p:cNvPr id="73733" name="Picture 5" descr="j0078622"/>
          <p:cNvPicPr>
            <a:picLocks noChangeAspect="1" noChangeArrowheads="1"/>
          </p:cNvPicPr>
          <p:nvPr/>
        </p:nvPicPr>
        <p:blipFill>
          <a:blip r:embed="rId3" cstate="print"/>
          <a:srcRect/>
          <a:stretch>
            <a:fillRect/>
          </a:stretch>
        </p:blipFill>
        <p:spPr bwMode="auto">
          <a:xfrm>
            <a:off x="4165600" y="3581400"/>
            <a:ext cx="1239838" cy="2667000"/>
          </a:xfrm>
          <a:prstGeom prst="rect">
            <a:avLst/>
          </a:prstGeom>
          <a:noFill/>
        </p:spPr>
      </p:pic>
      <p:pic>
        <p:nvPicPr>
          <p:cNvPr id="73734" name="Picture 6" descr="j0078625"/>
          <p:cNvPicPr>
            <a:picLocks noChangeAspect="1" noChangeArrowheads="1"/>
          </p:cNvPicPr>
          <p:nvPr/>
        </p:nvPicPr>
        <p:blipFill>
          <a:blip r:embed="rId4" cstate="print"/>
          <a:srcRect/>
          <a:stretch>
            <a:fillRect/>
          </a:stretch>
        </p:blipFill>
        <p:spPr bwMode="auto">
          <a:xfrm>
            <a:off x="6629400" y="3429000"/>
            <a:ext cx="944563" cy="2867025"/>
          </a:xfrm>
          <a:prstGeom prst="rect">
            <a:avLst/>
          </a:prstGeom>
          <a:noFill/>
        </p:spPr>
      </p:pic>
    </p:spTree>
    <p:extLst>
      <p:ext uri="{BB962C8B-B14F-4D97-AF65-F5344CB8AC3E}">
        <p14:creationId xmlns:p14="http://schemas.microsoft.com/office/powerpoint/2010/main" val="2357786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1066800" y="609600"/>
            <a:ext cx="65532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571500" indent="-571500" eaLnBrk="1" hangingPunct="1">
              <a:spcBef>
                <a:spcPct val="50000"/>
              </a:spcBef>
              <a:buFont typeface="Wingdings" panose="05000000000000000000" pitchFamily="2" charset="2"/>
              <a:buChar char="v"/>
            </a:pPr>
            <a:r>
              <a:rPr lang="en-GB" altLang="en-US" sz="4000" dirty="0" smtClean="0">
                <a:latin typeface="+mn-lt"/>
              </a:rPr>
              <a:t>What might be potential areas of conflict on a </a:t>
            </a:r>
            <a:r>
              <a:rPr lang="en-GB" altLang="en-US" sz="4000" dirty="0" err="1" smtClean="0">
                <a:latin typeface="+mn-lt"/>
              </a:rPr>
              <a:t>Natura</a:t>
            </a:r>
            <a:r>
              <a:rPr lang="en-GB" altLang="en-US" sz="4000" dirty="0" smtClean="0">
                <a:latin typeface="+mn-lt"/>
              </a:rPr>
              <a:t> 2000 site?</a:t>
            </a:r>
          </a:p>
          <a:p>
            <a:pPr marL="571500" indent="-571500" eaLnBrk="1" hangingPunct="1">
              <a:spcBef>
                <a:spcPct val="50000"/>
              </a:spcBef>
              <a:buFont typeface="Wingdings" panose="05000000000000000000" pitchFamily="2" charset="2"/>
              <a:buChar char="v"/>
            </a:pPr>
            <a:r>
              <a:rPr lang="en-GB" altLang="en-US" sz="4000" dirty="0" smtClean="0">
                <a:latin typeface="+mn-lt"/>
              </a:rPr>
              <a:t>What </a:t>
            </a:r>
            <a:r>
              <a:rPr lang="en-GB" altLang="en-US" sz="4000" dirty="0">
                <a:latin typeface="+mn-lt"/>
              </a:rPr>
              <a:t>might trigger a confrontational reaction?</a:t>
            </a:r>
          </a:p>
          <a:p>
            <a:pPr marL="571500" indent="-571500" eaLnBrk="1" hangingPunct="1">
              <a:spcBef>
                <a:spcPct val="50000"/>
              </a:spcBef>
              <a:buFont typeface="Wingdings" panose="05000000000000000000" pitchFamily="2" charset="2"/>
              <a:buChar char="v"/>
            </a:pPr>
            <a:r>
              <a:rPr lang="en-GB" altLang="en-US" sz="4000" dirty="0">
                <a:latin typeface="+mn-lt"/>
              </a:rPr>
              <a:t>What can we do about these things?</a:t>
            </a:r>
          </a:p>
        </p:txBody>
      </p:sp>
    </p:spTree>
    <p:extLst>
      <p:ext uri="{BB962C8B-B14F-4D97-AF65-F5344CB8AC3E}">
        <p14:creationId xmlns:p14="http://schemas.microsoft.com/office/powerpoint/2010/main" val="1123205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7"/>
          <p:cNvSpPr>
            <a:spLocks noChangeArrowheads="1"/>
          </p:cNvSpPr>
          <p:nvPr/>
        </p:nvSpPr>
        <p:spPr bwMode="auto">
          <a:xfrm>
            <a:off x="685800" y="533400"/>
            <a:ext cx="820668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altLang="en-US" sz="3200" b="1" dirty="0">
                <a:solidFill>
                  <a:srgbClr val="FF0000"/>
                </a:solidFill>
                <a:latin typeface="Comic Sans MS" pitchFamily="66" charset="0"/>
                <a:cs typeface="Arial" charset="0"/>
              </a:rPr>
              <a:t>Dealing with potential conflict…</a:t>
            </a:r>
            <a:endParaRPr lang="en-GB" altLang="en-US" sz="3200" dirty="0">
              <a:latin typeface="Arial" charset="0"/>
              <a:cs typeface="Arial" charset="0"/>
            </a:endParaRPr>
          </a:p>
          <a:p>
            <a:pPr algn="ctr"/>
            <a:r>
              <a:rPr lang="en-GB" altLang="en-US" sz="1100" b="1" dirty="0">
                <a:latin typeface="Arial" charset="0"/>
                <a:cs typeface="Arial" charset="0"/>
              </a:rPr>
              <a:t> </a:t>
            </a:r>
            <a:endParaRPr lang="en-GB" altLang="en-US" sz="1100" dirty="0">
              <a:latin typeface="Arial" charset="0"/>
              <a:cs typeface="Arial" charset="0"/>
            </a:endParaRPr>
          </a:p>
          <a:p>
            <a:r>
              <a:rPr lang="en-GB" altLang="en-US" sz="1100" dirty="0">
                <a:latin typeface="Arial" charset="0"/>
                <a:cs typeface="Arial" charset="0"/>
              </a:rPr>
              <a:t> </a:t>
            </a:r>
          </a:p>
          <a:p>
            <a:r>
              <a:rPr lang="en-GB" altLang="en-US" sz="1100" dirty="0">
                <a:latin typeface="Arial" charset="0"/>
                <a:cs typeface="Arial" charset="0"/>
              </a:rPr>
              <a:t> </a:t>
            </a:r>
          </a:p>
          <a:p>
            <a:r>
              <a:rPr lang="en-GB" altLang="en-US" sz="1100" dirty="0">
                <a:latin typeface="Arial" charset="0"/>
                <a:cs typeface="Arial" charset="0"/>
              </a:rPr>
              <a:t> </a:t>
            </a:r>
          </a:p>
          <a:p>
            <a:r>
              <a:rPr lang="en-GB" altLang="en-US" sz="1100" dirty="0">
                <a:latin typeface="Arial" charset="0"/>
                <a:cs typeface="Arial" charset="0"/>
              </a:rPr>
              <a:t> </a:t>
            </a:r>
          </a:p>
          <a:p>
            <a:r>
              <a:rPr lang="en-GB" altLang="en-US" sz="1100" dirty="0">
                <a:latin typeface="Arial" charset="0"/>
                <a:cs typeface="Arial" charset="0"/>
              </a:rPr>
              <a:t> </a:t>
            </a:r>
          </a:p>
          <a:p>
            <a:r>
              <a:rPr lang="en-GB" altLang="en-US" sz="1100" dirty="0">
                <a:latin typeface="Arial" charset="0"/>
                <a:cs typeface="Arial" charset="0"/>
              </a:rPr>
              <a:t> </a:t>
            </a:r>
          </a:p>
          <a:p>
            <a:r>
              <a:rPr lang="en-GB" altLang="en-US" sz="1100" dirty="0">
                <a:latin typeface="Arial" charset="0"/>
                <a:cs typeface="Arial" charset="0"/>
              </a:rPr>
              <a:t> </a:t>
            </a:r>
          </a:p>
          <a:p>
            <a:r>
              <a:rPr lang="en-GB" altLang="en-US" sz="1100" dirty="0">
                <a:latin typeface="Arial" charset="0"/>
                <a:cs typeface="Arial" charset="0"/>
              </a:rPr>
              <a:t> </a:t>
            </a:r>
          </a:p>
          <a:p>
            <a:r>
              <a:rPr lang="en-GB" altLang="en-US" sz="1100" dirty="0">
                <a:latin typeface="Arial" charset="0"/>
                <a:cs typeface="Arial" charset="0"/>
              </a:rPr>
              <a:t> </a:t>
            </a:r>
          </a:p>
          <a:p>
            <a:r>
              <a:rPr lang="en-GB" altLang="en-US" sz="1100" dirty="0">
                <a:latin typeface="Arial" charset="0"/>
                <a:cs typeface="Arial" charset="0"/>
              </a:rPr>
              <a:t> </a:t>
            </a:r>
          </a:p>
          <a:p>
            <a:r>
              <a:rPr lang="en-GB" altLang="en-US" sz="1100" dirty="0">
                <a:latin typeface="Arial" charset="0"/>
                <a:cs typeface="Arial" charset="0"/>
              </a:rPr>
              <a:t> </a:t>
            </a:r>
          </a:p>
          <a:p>
            <a:r>
              <a:rPr lang="en-GB" altLang="en-US" sz="1100" dirty="0">
                <a:latin typeface="Arial" charset="0"/>
                <a:cs typeface="Arial" charset="0"/>
              </a:rPr>
              <a:t> </a:t>
            </a:r>
          </a:p>
          <a:p>
            <a:r>
              <a:rPr lang="en-GB" altLang="en-US" sz="1100" dirty="0">
                <a:latin typeface="Arial" charset="0"/>
                <a:cs typeface="Arial" charset="0"/>
              </a:rPr>
              <a:t> </a:t>
            </a:r>
          </a:p>
          <a:p>
            <a:r>
              <a:rPr lang="en-GB" altLang="en-US" sz="1100" dirty="0">
                <a:latin typeface="Arial" charset="0"/>
                <a:cs typeface="Arial" charset="0"/>
              </a:rPr>
              <a:t> </a:t>
            </a:r>
          </a:p>
          <a:p>
            <a:r>
              <a:rPr lang="en-GB" altLang="en-US" sz="1100" dirty="0">
                <a:latin typeface="Arial" charset="0"/>
                <a:cs typeface="Arial" charset="0"/>
              </a:rPr>
              <a:t> </a:t>
            </a:r>
          </a:p>
          <a:p>
            <a:r>
              <a:rPr lang="en-GB" altLang="en-US" sz="1100" dirty="0">
                <a:latin typeface="Arial" charset="0"/>
                <a:cs typeface="Arial" charset="0"/>
              </a:rPr>
              <a:t> </a:t>
            </a:r>
          </a:p>
          <a:p>
            <a:r>
              <a:rPr lang="en-GB" altLang="en-US" sz="1100" dirty="0">
                <a:latin typeface="Arial" charset="0"/>
                <a:cs typeface="Arial" charset="0"/>
              </a:rPr>
              <a:t> </a:t>
            </a:r>
          </a:p>
          <a:p>
            <a:r>
              <a:rPr lang="en-GB" altLang="en-US" sz="1100" dirty="0">
                <a:latin typeface="Arial" charset="0"/>
                <a:cs typeface="Arial" charset="0"/>
              </a:rPr>
              <a:t> </a:t>
            </a:r>
          </a:p>
          <a:p>
            <a:r>
              <a:rPr lang="en-GB" altLang="en-US" sz="1100" dirty="0">
                <a:latin typeface="Arial" charset="0"/>
                <a:cs typeface="Arial" charset="0"/>
              </a:rPr>
              <a:t> </a:t>
            </a:r>
          </a:p>
          <a:p>
            <a:r>
              <a:rPr lang="en-GB" altLang="en-US" sz="1400" b="1" dirty="0">
                <a:solidFill>
                  <a:srgbClr val="FF0000"/>
                </a:solidFill>
                <a:latin typeface="Comic Sans MS" pitchFamily="66" charset="0"/>
                <a:cs typeface="Arial" charset="0"/>
              </a:rPr>
              <a:t> </a:t>
            </a:r>
            <a:endParaRPr lang="en-GB" altLang="en-US" sz="1100" dirty="0">
              <a:latin typeface="Arial" charset="0"/>
              <a:cs typeface="Arial" charset="0"/>
            </a:endParaRPr>
          </a:p>
          <a:p>
            <a:r>
              <a:rPr lang="en-GB" altLang="en-US" sz="1400" b="1" dirty="0">
                <a:solidFill>
                  <a:srgbClr val="FF0000"/>
                </a:solidFill>
                <a:latin typeface="Comic Sans MS" pitchFamily="66" charset="0"/>
                <a:cs typeface="Arial" charset="0"/>
              </a:rPr>
              <a:t> </a:t>
            </a:r>
            <a:endParaRPr lang="en-GB" altLang="en-US" sz="1100" dirty="0">
              <a:latin typeface="Arial" charset="0"/>
              <a:cs typeface="Arial" charset="0"/>
            </a:endParaRPr>
          </a:p>
          <a:p>
            <a:r>
              <a:rPr lang="en-GB" altLang="en-US" sz="3200" b="1" dirty="0" smtClean="0">
                <a:solidFill>
                  <a:srgbClr val="FF0000"/>
                </a:solidFill>
                <a:latin typeface="Comic Sans MS" pitchFamily="66" charset="0"/>
                <a:cs typeface="Arial" charset="0"/>
              </a:rPr>
              <a:t>…</a:t>
            </a:r>
            <a:r>
              <a:rPr lang="en-GB" altLang="en-US" sz="3200" b="1" dirty="0">
                <a:solidFill>
                  <a:srgbClr val="FF0000"/>
                </a:solidFill>
                <a:latin typeface="Comic Sans MS" pitchFamily="66" charset="0"/>
                <a:cs typeface="Arial" charset="0"/>
              </a:rPr>
              <a:t>requires effective communication skills!</a:t>
            </a:r>
            <a:endParaRPr lang="en-GB" altLang="en-US" sz="3200" dirty="0">
              <a:latin typeface="Arial" charset="0"/>
              <a:cs typeface="Arial" charset="0"/>
            </a:endParaRPr>
          </a:p>
          <a:p>
            <a:endParaRPr lang="en-GB" altLang="en-US" dirty="0"/>
          </a:p>
        </p:txBody>
      </p:sp>
      <p:grpSp>
        <p:nvGrpSpPr>
          <p:cNvPr id="3076" name="Group 3"/>
          <p:cNvGrpSpPr>
            <a:grpSpLocks/>
          </p:cNvGrpSpPr>
          <p:nvPr/>
        </p:nvGrpSpPr>
        <p:grpSpPr bwMode="auto">
          <a:xfrm>
            <a:off x="2438400" y="1600200"/>
            <a:ext cx="3446463" cy="2506663"/>
            <a:chOff x="1584" y="1488"/>
            <a:chExt cx="2171" cy="1579"/>
          </a:xfrm>
        </p:grpSpPr>
        <p:grpSp>
          <p:nvGrpSpPr>
            <p:cNvPr id="3078" name="Group 16"/>
            <p:cNvGrpSpPr>
              <a:grpSpLocks/>
            </p:cNvGrpSpPr>
            <p:nvPr/>
          </p:nvGrpSpPr>
          <p:grpSpPr bwMode="auto">
            <a:xfrm>
              <a:off x="2928" y="1488"/>
              <a:ext cx="827" cy="1361"/>
              <a:chOff x="3320" y="1611"/>
              <a:chExt cx="827" cy="1361"/>
            </a:xfrm>
          </p:grpSpPr>
          <p:grpSp>
            <p:nvGrpSpPr>
              <p:cNvPr id="3091" name="Group 24"/>
              <p:cNvGrpSpPr>
                <a:grpSpLocks/>
              </p:cNvGrpSpPr>
              <p:nvPr/>
            </p:nvGrpSpPr>
            <p:grpSpPr bwMode="auto">
              <a:xfrm>
                <a:off x="3622" y="1611"/>
                <a:ext cx="525" cy="744"/>
                <a:chOff x="3622" y="1611"/>
                <a:chExt cx="525" cy="744"/>
              </a:xfrm>
            </p:grpSpPr>
            <p:sp>
              <p:nvSpPr>
                <p:cNvPr id="3099" name="Freeform 26"/>
                <p:cNvSpPr>
                  <a:spLocks/>
                </p:cNvSpPr>
                <p:nvPr/>
              </p:nvSpPr>
              <p:spPr bwMode="auto">
                <a:xfrm>
                  <a:off x="3968" y="2086"/>
                  <a:ext cx="179" cy="269"/>
                </a:xfrm>
                <a:custGeom>
                  <a:avLst/>
                  <a:gdLst>
                    <a:gd name="T0" fmla="*/ 36 w 179"/>
                    <a:gd name="T1" fmla="*/ 26 h 269"/>
                    <a:gd name="T2" fmla="*/ 55 w 179"/>
                    <a:gd name="T3" fmla="*/ 73 h 269"/>
                    <a:gd name="T4" fmla="*/ 85 w 179"/>
                    <a:gd name="T5" fmla="*/ 113 h 269"/>
                    <a:gd name="T6" fmla="*/ 104 w 179"/>
                    <a:gd name="T7" fmla="*/ 149 h 269"/>
                    <a:gd name="T8" fmla="*/ 131 w 179"/>
                    <a:gd name="T9" fmla="*/ 177 h 269"/>
                    <a:gd name="T10" fmla="*/ 146 w 179"/>
                    <a:gd name="T11" fmla="*/ 146 h 269"/>
                    <a:gd name="T12" fmla="*/ 156 w 179"/>
                    <a:gd name="T13" fmla="*/ 113 h 269"/>
                    <a:gd name="T14" fmla="*/ 149 w 179"/>
                    <a:gd name="T15" fmla="*/ 68 h 269"/>
                    <a:gd name="T16" fmla="*/ 141 w 179"/>
                    <a:gd name="T17" fmla="*/ 43 h 269"/>
                    <a:gd name="T18" fmla="*/ 126 w 179"/>
                    <a:gd name="T19" fmla="*/ 23 h 269"/>
                    <a:gd name="T20" fmla="*/ 94 w 179"/>
                    <a:gd name="T21" fmla="*/ 12 h 269"/>
                    <a:gd name="T22" fmla="*/ 61 w 179"/>
                    <a:gd name="T23" fmla="*/ 12 h 269"/>
                    <a:gd name="T24" fmla="*/ 50 w 179"/>
                    <a:gd name="T25" fmla="*/ 10 h 269"/>
                    <a:gd name="T26" fmla="*/ 70 w 179"/>
                    <a:gd name="T27" fmla="*/ 0 h 269"/>
                    <a:gd name="T28" fmla="*/ 114 w 179"/>
                    <a:gd name="T29" fmla="*/ 2 h 269"/>
                    <a:gd name="T30" fmla="*/ 141 w 179"/>
                    <a:gd name="T31" fmla="*/ 16 h 269"/>
                    <a:gd name="T32" fmla="*/ 164 w 179"/>
                    <a:gd name="T33" fmla="*/ 36 h 269"/>
                    <a:gd name="T34" fmla="*/ 179 w 179"/>
                    <a:gd name="T35" fmla="*/ 83 h 269"/>
                    <a:gd name="T36" fmla="*/ 179 w 179"/>
                    <a:gd name="T37" fmla="*/ 118 h 269"/>
                    <a:gd name="T38" fmla="*/ 169 w 179"/>
                    <a:gd name="T39" fmla="*/ 161 h 269"/>
                    <a:gd name="T40" fmla="*/ 144 w 179"/>
                    <a:gd name="T41" fmla="*/ 193 h 269"/>
                    <a:gd name="T42" fmla="*/ 151 w 179"/>
                    <a:gd name="T43" fmla="*/ 208 h 269"/>
                    <a:gd name="T44" fmla="*/ 174 w 179"/>
                    <a:gd name="T45" fmla="*/ 219 h 269"/>
                    <a:gd name="T46" fmla="*/ 174 w 179"/>
                    <a:gd name="T47" fmla="*/ 248 h 269"/>
                    <a:gd name="T48" fmla="*/ 146 w 179"/>
                    <a:gd name="T49" fmla="*/ 269 h 269"/>
                    <a:gd name="T50" fmla="*/ 119 w 179"/>
                    <a:gd name="T51" fmla="*/ 264 h 269"/>
                    <a:gd name="T52" fmla="*/ 106 w 179"/>
                    <a:gd name="T53" fmla="*/ 233 h 269"/>
                    <a:gd name="T54" fmla="*/ 106 w 179"/>
                    <a:gd name="T55" fmla="*/ 213 h 269"/>
                    <a:gd name="T56" fmla="*/ 76 w 179"/>
                    <a:gd name="T57" fmla="*/ 156 h 269"/>
                    <a:gd name="T58" fmla="*/ 35 w 179"/>
                    <a:gd name="T59" fmla="*/ 92 h 269"/>
                    <a:gd name="T60" fmla="*/ 0 w 179"/>
                    <a:gd name="T61" fmla="*/ 38 h 269"/>
                    <a:gd name="T62" fmla="*/ 36 w 179"/>
                    <a:gd name="T63" fmla="*/ 26 h 26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9" h="269">
                      <a:moveTo>
                        <a:pt x="36" y="26"/>
                      </a:moveTo>
                      <a:lnTo>
                        <a:pt x="55" y="73"/>
                      </a:lnTo>
                      <a:lnTo>
                        <a:pt x="85" y="113"/>
                      </a:lnTo>
                      <a:lnTo>
                        <a:pt x="104" y="149"/>
                      </a:lnTo>
                      <a:lnTo>
                        <a:pt x="131" y="177"/>
                      </a:lnTo>
                      <a:lnTo>
                        <a:pt x="146" y="146"/>
                      </a:lnTo>
                      <a:lnTo>
                        <a:pt x="156" y="113"/>
                      </a:lnTo>
                      <a:lnTo>
                        <a:pt x="149" y="68"/>
                      </a:lnTo>
                      <a:lnTo>
                        <a:pt x="141" y="43"/>
                      </a:lnTo>
                      <a:lnTo>
                        <a:pt x="126" y="23"/>
                      </a:lnTo>
                      <a:lnTo>
                        <a:pt x="94" y="12"/>
                      </a:lnTo>
                      <a:lnTo>
                        <a:pt x="61" y="12"/>
                      </a:lnTo>
                      <a:lnTo>
                        <a:pt x="50" y="10"/>
                      </a:lnTo>
                      <a:lnTo>
                        <a:pt x="70" y="0"/>
                      </a:lnTo>
                      <a:lnTo>
                        <a:pt x="114" y="2"/>
                      </a:lnTo>
                      <a:lnTo>
                        <a:pt x="141" y="16"/>
                      </a:lnTo>
                      <a:lnTo>
                        <a:pt x="164" y="36"/>
                      </a:lnTo>
                      <a:lnTo>
                        <a:pt x="179" y="83"/>
                      </a:lnTo>
                      <a:lnTo>
                        <a:pt x="179" y="118"/>
                      </a:lnTo>
                      <a:lnTo>
                        <a:pt x="169" y="161"/>
                      </a:lnTo>
                      <a:lnTo>
                        <a:pt x="144" y="193"/>
                      </a:lnTo>
                      <a:lnTo>
                        <a:pt x="151" y="208"/>
                      </a:lnTo>
                      <a:lnTo>
                        <a:pt x="174" y="219"/>
                      </a:lnTo>
                      <a:lnTo>
                        <a:pt x="174" y="248"/>
                      </a:lnTo>
                      <a:lnTo>
                        <a:pt x="146" y="269"/>
                      </a:lnTo>
                      <a:lnTo>
                        <a:pt x="119" y="264"/>
                      </a:lnTo>
                      <a:lnTo>
                        <a:pt x="106" y="233"/>
                      </a:lnTo>
                      <a:lnTo>
                        <a:pt x="106" y="213"/>
                      </a:lnTo>
                      <a:lnTo>
                        <a:pt x="76" y="156"/>
                      </a:lnTo>
                      <a:lnTo>
                        <a:pt x="35" y="92"/>
                      </a:lnTo>
                      <a:lnTo>
                        <a:pt x="0" y="38"/>
                      </a:lnTo>
                      <a:lnTo>
                        <a:pt x="36"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00" name="Freeform 25"/>
                <p:cNvSpPr>
                  <a:spLocks/>
                </p:cNvSpPr>
                <p:nvPr/>
              </p:nvSpPr>
              <p:spPr bwMode="auto">
                <a:xfrm>
                  <a:off x="3622" y="1611"/>
                  <a:ext cx="389" cy="527"/>
                </a:xfrm>
                <a:custGeom>
                  <a:avLst/>
                  <a:gdLst>
                    <a:gd name="T0" fmla="*/ 355 w 389"/>
                    <a:gd name="T1" fmla="*/ 522 h 527"/>
                    <a:gd name="T2" fmla="*/ 292 w 389"/>
                    <a:gd name="T3" fmla="*/ 378 h 527"/>
                    <a:gd name="T4" fmla="*/ 224 w 389"/>
                    <a:gd name="T5" fmla="*/ 260 h 527"/>
                    <a:gd name="T6" fmla="*/ 147 w 389"/>
                    <a:gd name="T7" fmla="*/ 149 h 527"/>
                    <a:gd name="T8" fmla="*/ 82 w 389"/>
                    <a:gd name="T9" fmla="*/ 70 h 527"/>
                    <a:gd name="T10" fmla="*/ 0 w 389"/>
                    <a:gd name="T11" fmla="*/ 0 h 527"/>
                    <a:gd name="T12" fmla="*/ 45 w 389"/>
                    <a:gd name="T13" fmla="*/ 9 h 527"/>
                    <a:gd name="T14" fmla="*/ 160 w 389"/>
                    <a:gd name="T15" fmla="*/ 75 h 527"/>
                    <a:gd name="T16" fmla="*/ 239 w 389"/>
                    <a:gd name="T17" fmla="*/ 159 h 527"/>
                    <a:gd name="T18" fmla="*/ 302 w 389"/>
                    <a:gd name="T19" fmla="*/ 252 h 527"/>
                    <a:gd name="T20" fmla="*/ 350 w 389"/>
                    <a:gd name="T21" fmla="*/ 364 h 527"/>
                    <a:gd name="T22" fmla="*/ 383 w 389"/>
                    <a:gd name="T23" fmla="*/ 445 h 527"/>
                    <a:gd name="T24" fmla="*/ 389 w 389"/>
                    <a:gd name="T25" fmla="*/ 496 h 527"/>
                    <a:gd name="T26" fmla="*/ 389 w 389"/>
                    <a:gd name="T27" fmla="*/ 527 h 527"/>
                    <a:gd name="T28" fmla="*/ 383 w 389"/>
                    <a:gd name="T29" fmla="*/ 491 h 527"/>
                    <a:gd name="T30" fmla="*/ 355 w 389"/>
                    <a:gd name="T31" fmla="*/ 411 h 527"/>
                    <a:gd name="T32" fmla="*/ 316 w 389"/>
                    <a:gd name="T33" fmla="*/ 323 h 527"/>
                    <a:gd name="T34" fmla="*/ 282 w 389"/>
                    <a:gd name="T35" fmla="*/ 255 h 527"/>
                    <a:gd name="T36" fmla="*/ 237 w 389"/>
                    <a:gd name="T37" fmla="*/ 180 h 527"/>
                    <a:gd name="T38" fmla="*/ 186 w 389"/>
                    <a:gd name="T39" fmla="*/ 121 h 527"/>
                    <a:gd name="T40" fmla="*/ 136 w 389"/>
                    <a:gd name="T41" fmla="*/ 80 h 527"/>
                    <a:gd name="T42" fmla="*/ 92 w 389"/>
                    <a:gd name="T43" fmla="*/ 50 h 527"/>
                    <a:gd name="T44" fmla="*/ 34 w 389"/>
                    <a:gd name="T45" fmla="*/ 14 h 527"/>
                    <a:gd name="T46" fmla="*/ 92 w 389"/>
                    <a:gd name="T47" fmla="*/ 65 h 527"/>
                    <a:gd name="T48" fmla="*/ 147 w 389"/>
                    <a:gd name="T49" fmla="*/ 127 h 527"/>
                    <a:gd name="T50" fmla="*/ 200 w 389"/>
                    <a:gd name="T51" fmla="*/ 198 h 527"/>
                    <a:gd name="T52" fmla="*/ 257 w 389"/>
                    <a:gd name="T53" fmla="*/ 286 h 527"/>
                    <a:gd name="T54" fmla="*/ 300 w 389"/>
                    <a:gd name="T55" fmla="*/ 359 h 527"/>
                    <a:gd name="T56" fmla="*/ 336 w 389"/>
                    <a:gd name="T57" fmla="*/ 435 h 527"/>
                    <a:gd name="T58" fmla="*/ 373 w 389"/>
                    <a:gd name="T59" fmla="*/ 527 h 527"/>
                    <a:gd name="T60" fmla="*/ 355 w 389"/>
                    <a:gd name="T61" fmla="*/ 522 h 52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89" h="527">
                      <a:moveTo>
                        <a:pt x="355" y="522"/>
                      </a:moveTo>
                      <a:lnTo>
                        <a:pt x="292" y="378"/>
                      </a:lnTo>
                      <a:lnTo>
                        <a:pt x="224" y="260"/>
                      </a:lnTo>
                      <a:lnTo>
                        <a:pt x="147" y="149"/>
                      </a:lnTo>
                      <a:lnTo>
                        <a:pt x="82" y="70"/>
                      </a:lnTo>
                      <a:lnTo>
                        <a:pt x="0" y="0"/>
                      </a:lnTo>
                      <a:lnTo>
                        <a:pt x="45" y="9"/>
                      </a:lnTo>
                      <a:lnTo>
                        <a:pt x="160" y="75"/>
                      </a:lnTo>
                      <a:lnTo>
                        <a:pt x="239" y="159"/>
                      </a:lnTo>
                      <a:lnTo>
                        <a:pt x="302" y="252"/>
                      </a:lnTo>
                      <a:lnTo>
                        <a:pt x="350" y="364"/>
                      </a:lnTo>
                      <a:lnTo>
                        <a:pt x="383" y="445"/>
                      </a:lnTo>
                      <a:lnTo>
                        <a:pt x="389" y="496"/>
                      </a:lnTo>
                      <a:lnTo>
                        <a:pt x="389" y="527"/>
                      </a:lnTo>
                      <a:lnTo>
                        <a:pt x="383" y="491"/>
                      </a:lnTo>
                      <a:lnTo>
                        <a:pt x="355" y="411"/>
                      </a:lnTo>
                      <a:lnTo>
                        <a:pt x="316" y="323"/>
                      </a:lnTo>
                      <a:lnTo>
                        <a:pt x="282" y="255"/>
                      </a:lnTo>
                      <a:lnTo>
                        <a:pt x="237" y="180"/>
                      </a:lnTo>
                      <a:lnTo>
                        <a:pt x="186" y="121"/>
                      </a:lnTo>
                      <a:lnTo>
                        <a:pt x="136" y="80"/>
                      </a:lnTo>
                      <a:lnTo>
                        <a:pt x="92" y="50"/>
                      </a:lnTo>
                      <a:lnTo>
                        <a:pt x="34" y="14"/>
                      </a:lnTo>
                      <a:lnTo>
                        <a:pt x="92" y="65"/>
                      </a:lnTo>
                      <a:lnTo>
                        <a:pt x="147" y="127"/>
                      </a:lnTo>
                      <a:lnTo>
                        <a:pt x="200" y="198"/>
                      </a:lnTo>
                      <a:lnTo>
                        <a:pt x="257" y="286"/>
                      </a:lnTo>
                      <a:lnTo>
                        <a:pt x="300" y="359"/>
                      </a:lnTo>
                      <a:lnTo>
                        <a:pt x="336" y="435"/>
                      </a:lnTo>
                      <a:lnTo>
                        <a:pt x="373" y="527"/>
                      </a:lnTo>
                      <a:lnTo>
                        <a:pt x="355" y="5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3092" name="Group 17"/>
              <p:cNvGrpSpPr>
                <a:grpSpLocks/>
              </p:cNvGrpSpPr>
              <p:nvPr/>
            </p:nvGrpSpPr>
            <p:grpSpPr bwMode="auto">
              <a:xfrm>
                <a:off x="3320" y="1808"/>
                <a:ext cx="760" cy="1164"/>
                <a:chOff x="3320" y="1808"/>
                <a:chExt cx="760" cy="1164"/>
              </a:xfrm>
            </p:grpSpPr>
            <p:sp>
              <p:nvSpPr>
                <p:cNvPr id="3093" name="Freeform 23"/>
                <p:cNvSpPr>
                  <a:spLocks/>
                </p:cNvSpPr>
                <p:nvPr/>
              </p:nvSpPr>
              <p:spPr bwMode="auto">
                <a:xfrm>
                  <a:off x="3320" y="1808"/>
                  <a:ext cx="360" cy="256"/>
                </a:xfrm>
                <a:custGeom>
                  <a:avLst/>
                  <a:gdLst>
                    <a:gd name="T0" fmla="*/ 172 w 360"/>
                    <a:gd name="T1" fmla="*/ 161 h 256"/>
                    <a:gd name="T2" fmla="*/ 156 w 360"/>
                    <a:gd name="T3" fmla="*/ 137 h 256"/>
                    <a:gd name="T4" fmla="*/ 146 w 360"/>
                    <a:gd name="T5" fmla="*/ 99 h 256"/>
                    <a:gd name="T6" fmla="*/ 146 w 360"/>
                    <a:gd name="T7" fmla="*/ 59 h 256"/>
                    <a:gd name="T8" fmla="*/ 161 w 360"/>
                    <a:gd name="T9" fmla="*/ 28 h 256"/>
                    <a:gd name="T10" fmla="*/ 191 w 360"/>
                    <a:gd name="T11" fmla="*/ 7 h 256"/>
                    <a:gd name="T12" fmla="*/ 234 w 360"/>
                    <a:gd name="T13" fmla="*/ 0 h 256"/>
                    <a:gd name="T14" fmla="*/ 274 w 360"/>
                    <a:gd name="T15" fmla="*/ 10 h 256"/>
                    <a:gd name="T16" fmla="*/ 303 w 360"/>
                    <a:gd name="T17" fmla="*/ 31 h 256"/>
                    <a:gd name="T18" fmla="*/ 332 w 360"/>
                    <a:gd name="T19" fmla="*/ 69 h 256"/>
                    <a:gd name="T20" fmla="*/ 350 w 360"/>
                    <a:gd name="T21" fmla="*/ 106 h 256"/>
                    <a:gd name="T22" fmla="*/ 357 w 360"/>
                    <a:gd name="T23" fmla="*/ 147 h 256"/>
                    <a:gd name="T24" fmla="*/ 360 w 360"/>
                    <a:gd name="T25" fmla="*/ 187 h 256"/>
                    <a:gd name="T26" fmla="*/ 355 w 360"/>
                    <a:gd name="T27" fmla="*/ 213 h 256"/>
                    <a:gd name="T28" fmla="*/ 341 w 360"/>
                    <a:gd name="T29" fmla="*/ 240 h 256"/>
                    <a:gd name="T30" fmla="*/ 316 w 360"/>
                    <a:gd name="T31" fmla="*/ 254 h 256"/>
                    <a:gd name="T32" fmla="*/ 287 w 360"/>
                    <a:gd name="T33" fmla="*/ 256 h 256"/>
                    <a:gd name="T34" fmla="*/ 245 w 360"/>
                    <a:gd name="T35" fmla="*/ 254 h 256"/>
                    <a:gd name="T36" fmla="*/ 209 w 360"/>
                    <a:gd name="T37" fmla="*/ 239 h 256"/>
                    <a:gd name="T38" fmla="*/ 185 w 360"/>
                    <a:gd name="T39" fmla="*/ 208 h 256"/>
                    <a:gd name="T40" fmla="*/ 167 w 360"/>
                    <a:gd name="T41" fmla="*/ 189 h 256"/>
                    <a:gd name="T42" fmla="*/ 133 w 360"/>
                    <a:gd name="T43" fmla="*/ 182 h 256"/>
                    <a:gd name="T44" fmla="*/ 88 w 360"/>
                    <a:gd name="T45" fmla="*/ 183 h 256"/>
                    <a:gd name="T46" fmla="*/ 60 w 360"/>
                    <a:gd name="T47" fmla="*/ 189 h 256"/>
                    <a:gd name="T48" fmla="*/ 41 w 360"/>
                    <a:gd name="T49" fmla="*/ 199 h 256"/>
                    <a:gd name="T50" fmla="*/ 15 w 360"/>
                    <a:gd name="T51" fmla="*/ 197 h 256"/>
                    <a:gd name="T52" fmla="*/ 0 w 360"/>
                    <a:gd name="T53" fmla="*/ 182 h 256"/>
                    <a:gd name="T54" fmla="*/ 16 w 360"/>
                    <a:gd name="T55" fmla="*/ 163 h 256"/>
                    <a:gd name="T56" fmla="*/ 45 w 360"/>
                    <a:gd name="T57" fmla="*/ 161 h 256"/>
                    <a:gd name="T58" fmla="*/ 172 w 360"/>
                    <a:gd name="T59" fmla="*/ 161 h 25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60" h="256">
                      <a:moveTo>
                        <a:pt x="172" y="161"/>
                      </a:moveTo>
                      <a:lnTo>
                        <a:pt x="156" y="137"/>
                      </a:lnTo>
                      <a:lnTo>
                        <a:pt x="146" y="99"/>
                      </a:lnTo>
                      <a:lnTo>
                        <a:pt x="146" y="59"/>
                      </a:lnTo>
                      <a:lnTo>
                        <a:pt x="161" y="28"/>
                      </a:lnTo>
                      <a:lnTo>
                        <a:pt x="191" y="7"/>
                      </a:lnTo>
                      <a:lnTo>
                        <a:pt x="234" y="0"/>
                      </a:lnTo>
                      <a:lnTo>
                        <a:pt x="274" y="10"/>
                      </a:lnTo>
                      <a:lnTo>
                        <a:pt x="303" y="31"/>
                      </a:lnTo>
                      <a:lnTo>
                        <a:pt x="332" y="69"/>
                      </a:lnTo>
                      <a:lnTo>
                        <a:pt x="350" y="106"/>
                      </a:lnTo>
                      <a:lnTo>
                        <a:pt x="357" y="147"/>
                      </a:lnTo>
                      <a:lnTo>
                        <a:pt x="360" y="187"/>
                      </a:lnTo>
                      <a:lnTo>
                        <a:pt x="355" y="213"/>
                      </a:lnTo>
                      <a:lnTo>
                        <a:pt x="341" y="240"/>
                      </a:lnTo>
                      <a:lnTo>
                        <a:pt x="316" y="254"/>
                      </a:lnTo>
                      <a:lnTo>
                        <a:pt x="287" y="256"/>
                      </a:lnTo>
                      <a:lnTo>
                        <a:pt x="245" y="254"/>
                      </a:lnTo>
                      <a:lnTo>
                        <a:pt x="209" y="239"/>
                      </a:lnTo>
                      <a:lnTo>
                        <a:pt x="185" y="208"/>
                      </a:lnTo>
                      <a:lnTo>
                        <a:pt x="167" y="189"/>
                      </a:lnTo>
                      <a:lnTo>
                        <a:pt x="133" y="182"/>
                      </a:lnTo>
                      <a:lnTo>
                        <a:pt x="88" y="183"/>
                      </a:lnTo>
                      <a:lnTo>
                        <a:pt x="60" y="189"/>
                      </a:lnTo>
                      <a:lnTo>
                        <a:pt x="41" y="199"/>
                      </a:lnTo>
                      <a:lnTo>
                        <a:pt x="15" y="197"/>
                      </a:lnTo>
                      <a:lnTo>
                        <a:pt x="0" y="182"/>
                      </a:lnTo>
                      <a:lnTo>
                        <a:pt x="16" y="163"/>
                      </a:lnTo>
                      <a:lnTo>
                        <a:pt x="45" y="161"/>
                      </a:lnTo>
                      <a:lnTo>
                        <a:pt x="172"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94" name="Freeform 22"/>
                <p:cNvSpPr>
                  <a:spLocks/>
                </p:cNvSpPr>
                <p:nvPr/>
              </p:nvSpPr>
              <p:spPr bwMode="auto">
                <a:xfrm>
                  <a:off x="3588" y="2093"/>
                  <a:ext cx="214" cy="448"/>
                </a:xfrm>
                <a:custGeom>
                  <a:avLst/>
                  <a:gdLst>
                    <a:gd name="T0" fmla="*/ 23 w 214"/>
                    <a:gd name="T1" fmla="*/ 33 h 448"/>
                    <a:gd name="T2" fmla="*/ 36 w 214"/>
                    <a:gd name="T3" fmla="*/ 10 h 448"/>
                    <a:gd name="T4" fmla="*/ 68 w 214"/>
                    <a:gd name="T5" fmla="*/ 0 h 448"/>
                    <a:gd name="T6" fmla="*/ 104 w 214"/>
                    <a:gd name="T7" fmla="*/ 5 h 448"/>
                    <a:gd name="T8" fmla="*/ 146 w 214"/>
                    <a:gd name="T9" fmla="*/ 33 h 448"/>
                    <a:gd name="T10" fmla="*/ 178 w 214"/>
                    <a:gd name="T11" fmla="*/ 81 h 448"/>
                    <a:gd name="T12" fmla="*/ 203 w 214"/>
                    <a:gd name="T13" fmla="*/ 148 h 448"/>
                    <a:gd name="T14" fmla="*/ 214 w 214"/>
                    <a:gd name="T15" fmla="*/ 212 h 448"/>
                    <a:gd name="T16" fmla="*/ 212 w 214"/>
                    <a:gd name="T17" fmla="*/ 277 h 448"/>
                    <a:gd name="T18" fmla="*/ 203 w 214"/>
                    <a:gd name="T19" fmla="*/ 334 h 448"/>
                    <a:gd name="T20" fmla="*/ 182 w 214"/>
                    <a:gd name="T21" fmla="*/ 377 h 448"/>
                    <a:gd name="T22" fmla="*/ 154 w 214"/>
                    <a:gd name="T23" fmla="*/ 419 h 448"/>
                    <a:gd name="T24" fmla="*/ 119 w 214"/>
                    <a:gd name="T25" fmla="*/ 438 h 448"/>
                    <a:gd name="T26" fmla="*/ 86 w 214"/>
                    <a:gd name="T27" fmla="*/ 448 h 448"/>
                    <a:gd name="T28" fmla="*/ 47 w 214"/>
                    <a:gd name="T29" fmla="*/ 439 h 448"/>
                    <a:gd name="T30" fmla="*/ 20 w 214"/>
                    <a:gd name="T31" fmla="*/ 429 h 448"/>
                    <a:gd name="T32" fmla="*/ 6 w 214"/>
                    <a:gd name="T33" fmla="*/ 401 h 448"/>
                    <a:gd name="T34" fmla="*/ 0 w 214"/>
                    <a:gd name="T35" fmla="*/ 362 h 448"/>
                    <a:gd name="T36" fmla="*/ 6 w 214"/>
                    <a:gd name="T37" fmla="*/ 324 h 448"/>
                    <a:gd name="T38" fmla="*/ 27 w 214"/>
                    <a:gd name="T39" fmla="*/ 284 h 448"/>
                    <a:gd name="T40" fmla="*/ 38 w 214"/>
                    <a:gd name="T41" fmla="*/ 253 h 448"/>
                    <a:gd name="T42" fmla="*/ 41 w 214"/>
                    <a:gd name="T43" fmla="*/ 221 h 448"/>
                    <a:gd name="T44" fmla="*/ 29 w 214"/>
                    <a:gd name="T45" fmla="*/ 176 h 448"/>
                    <a:gd name="T46" fmla="*/ 15 w 214"/>
                    <a:gd name="T47" fmla="*/ 150 h 448"/>
                    <a:gd name="T48" fmla="*/ 6 w 214"/>
                    <a:gd name="T49" fmla="*/ 112 h 448"/>
                    <a:gd name="T50" fmla="*/ 2 w 214"/>
                    <a:gd name="T51" fmla="*/ 72 h 448"/>
                    <a:gd name="T52" fmla="*/ 23 w 214"/>
                    <a:gd name="T53" fmla="*/ 33 h 44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14" h="448">
                      <a:moveTo>
                        <a:pt x="23" y="33"/>
                      </a:moveTo>
                      <a:lnTo>
                        <a:pt x="36" y="10"/>
                      </a:lnTo>
                      <a:lnTo>
                        <a:pt x="68" y="0"/>
                      </a:lnTo>
                      <a:lnTo>
                        <a:pt x="104" y="5"/>
                      </a:lnTo>
                      <a:lnTo>
                        <a:pt x="146" y="33"/>
                      </a:lnTo>
                      <a:lnTo>
                        <a:pt x="178" y="81"/>
                      </a:lnTo>
                      <a:lnTo>
                        <a:pt x="203" y="148"/>
                      </a:lnTo>
                      <a:lnTo>
                        <a:pt x="214" y="212"/>
                      </a:lnTo>
                      <a:lnTo>
                        <a:pt x="212" y="277"/>
                      </a:lnTo>
                      <a:lnTo>
                        <a:pt x="203" y="334"/>
                      </a:lnTo>
                      <a:lnTo>
                        <a:pt x="182" y="377"/>
                      </a:lnTo>
                      <a:lnTo>
                        <a:pt x="154" y="419"/>
                      </a:lnTo>
                      <a:lnTo>
                        <a:pt x="119" y="438"/>
                      </a:lnTo>
                      <a:lnTo>
                        <a:pt x="86" y="448"/>
                      </a:lnTo>
                      <a:lnTo>
                        <a:pt x="47" y="439"/>
                      </a:lnTo>
                      <a:lnTo>
                        <a:pt x="20" y="429"/>
                      </a:lnTo>
                      <a:lnTo>
                        <a:pt x="6" y="401"/>
                      </a:lnTo>
                      <a:lnTo>
                        <a:pt x="0" y="362"/>
                      </a:lnTo>
                      <a:lnTo>
                        <a:pt x="6" y="324"/>
                      </a:lnTo>
                      <a:lnTo>
                        <a:pt x="27" y="284"/>
                      </a:lnTo>
                      <a:lnTo>
                        <a:pt x="38" y="253"/>
                      </a:lnTo>
                      <a:lnTo>
                        <a:pt x="41" y="221"/>
                      </a:lnTo>
                      <a:lnTo>
                        <a:pt x="29" y="176"/>
                      </a:lnTo>
                      <a:lnTo>
                        <a:pt x="15" y="150"/>
                      </a:lnTo>
                      <a:lnTo>
                        <a:pt x="6" y="112"/>
                      </a:lnTo>
                      <a:lnTo>
                        <a:pt x="2" y="72"/>
                      </a:lnTo>
                      <a:lnTo>
                        <a:pt x="23"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95" name="Freeform 21"/>
                <p:cNvSpPr>
                  <a:spLocks/>
                </p:cNvSpPr>
                <p:nvPr/>
              </p:nvSpPr>
              <p:spPr bwMode="auto">
                <a:xfrm>
                  <a:off x="3683" y="2090"/>
                  <a:ext cx="397" cy="302"/>
                </a:xfrm>
                <a:custGeom>
                  <a:avLst/>
                  <a:gdLst>
                    <a:gd name="T0" fmla="*/ 0 w 397"/>
                    <a:gd name="T1" fmla="*/ 21 h 302"/>
                    <a:gd name="T2" fmla="*/ 16 w 397"/>
                    <a:gd name="T3" fmla="*/ 5 h 302"/>
                    <a:gd name="T4" fmla="*/ 36 w 397"/>
                    <a:gd name="T5" fmla="*/ 0 h 302"/>
                    <a:gd name="T6" fmla="*/ 69 w 397"/>
                    <a:gd name="T7" fmla="*/ 2 h 302"/>
                    <a:gd name="T8" fmla="*/ 116 w 397"/>
                    <a:gd name="T9" fmla="*/ 21 h 302"/>
                    <a:gd name="T10" fmla="*/ 150 w 397"/>
                    <a:gd name="T11" fmla="*/ 71 h 302"/>
                    <a:gd name="T12" fmla="*/ 181 w 397"/>
                    <a:gd name="T13" fmla="*/ 130 h 302"/>
                    <a:gd name="T14" fmla="*/ 208 w 397"/>
                    <a:gd name="T15" fmla="*/ 175 h 302"/>
                    <a:gd name="T16" fmla="*/ 237 w 397"/>
                    <a:gd name="T17" fmla="*/ 208 h 302"/>
                    <a:gd name="T18" fmla="*/ 266 w 397"/>
                    <a:gd name="T19" fmla="*/ 234 h 302"/>
                    <a:gd name="T20" fmla="*/ 286 w 397"/>
                    <a:gd name="T21" fmla="*/ 245 h 302"/>
                    <a:gd name="T22" fmla="*/ 310 w 397"/>
                    <a:gd name="T23" fmla="*/ 201 h 302"/>
                    <a:gd name="T24" fmla="*/ 321 w 397"/>
                    <a:gd name="T25" fmla="*/ 156 h 302"/>
                    <a:gd name="T26" fmla="*/ 324 w 397"/>
                    <a:gd name="T27" fmla="*/ 108 h 302"/>
                    <a:gd name="T28" fmla="*/ 321 w 397"/>
                    <a:gd name="T29" fmla="*/ 68 h 302"/>
                    <a:gd name="T30" fmla="*/ 336 w 397"/>
                    <a:gd name="T31" fmla="*/ 47 h 302"/>
                    <a:gd name="T32" fmla="*/ 350 w 397"/>
                    <a:gd name="T33" fmla="*/ 36 h 302"/>
                    <a:gd name="T34" fmla="*/ 379 w 397"/>
                    <a:gd name="T35" fmla="*/ 47 h 302"/>
                    <a:gd name="T36" fmla="*/ 394 w 397"/>
                    <a:gd name="T37" fmla="*/ 78 h 302"/>
                    <a:gd name="T38" fmla="*/ 397 w 397"/>
                    <a:gd name="T39" fmla="*/ 118 h 302"/>
                    <a:gd name="T40" fmla="*/ 389 w 397"/>
                    <a:gd name="T41" fmla="*/ 144 h 302"/>
                    <a:gd name="T42" fmla="*/ 350 w 397"/>
                    <a:gd name="T43" fmla="*/ 175 h 302"/>
                    <a:gd name="T44" fmla="*/ 331 w 397"/>
                    <a:gd name="T45" fmla="*/ 212 h 302"/>
                    <a:gd name="T46" fmla="*/ 315 w 397"/>
                    <a:gd name="T47" fmla="*/ 271 h 302"/>
                    <a:gd name="T48" fmla="*/ 300 w 397"/>
                    <a:gd name="T49" fmla="*/ 292 h 302"/>
                    <a:gd name="T50" fmla="*/ 281 w 397"/>
                    <a:gd name="T51" fmla="*/ 302 h 302"/>
                    <a:gd name="T52" fmla="*/ 266 w 397"/>
                    <a:gd name="T53" fmla="*/ 300 h 302"/>
                    <a:gd name="T54" fmla="*/ 252 w 397"/>
                    <a:gd name="T55" fmla="*/ 281 h 302"/>
                    <a:gd name="T56" fmla="*/ 215 w 397"/>
                    <a:gd name="T57" fmla="*/ 227 h 302"/>
                    <a:gd name="T58" fmla="*/ 179 w 397"/>
                    <a:gd name="T59" fmla="*/ 182 h 302"/>
                    <a:gd name="T60" fmla="*/ 140 w 397"/>
                    <a:gd name="T61" fmla="*/ 125 h 302"/>
                    <a:gd name="T62" fmla="*/ 97 w 397"/>
                    <a:gd name="T63" fmla="*/ 92 h 302"/>
                    <a:gd name="T64" fmla="*/ 68 w 397"/>
                    <a:gd name="T65" fmla="*/ 71 h 302"/>
                    <a:gd name="T66" fmla="*/ 36 w 397"/>
                    <a:gd name="T67" fmla="*/ 52 h 302"/>
                    <a:gd name="T68" fmla="*/ 10 w 397"/>
                    <a:gd name="T69" fmla="*/ 36 h 302"/>
                    <a:gd name="T70" fmla="*/ 0 w 397"/>
                    <a:gd name="T71" fmla="*/ 21 h 3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97" h="302">
                      <a:moveTo>
                        <a:pt x="0" y="21"/>
                      </a:moveTo>
                      <a:lnTo>
                        <a:pt x="16" y="5"/>
                      </a:lnTo>
                      <a:lnTo>
                        <a:pt x="36" y="0"/>
                      </a:lnTo>
                      <a:lnTo>
                        <a:pt x="69" y="2"/>
                      </a:lnTo>
                      <a:lnTo>
                        <a:pt x="116" y="21"/>
                      </a:lnTo>
                      <a:lnTo>
                        <a:pt x="150" y="71"/>
                      </a:lnTo>
                      <a:lnTo>
                        <a:pt x="181" y="130"/>
                      </a:lnTo>
                      <a:lnTo>
                        <a:pt x="208" y="175"/>
                      </a:lnTo>
                      <a:lnTo>
                        <a:pt x="237" y="208"/>
                      </a:lnTo>
                      <a:lnTo>
                        <a:pt x="266" y="234"/>
                      </a:lnTo>
                      <a:lnTo>
                        <a:pt x="286" y="245"/>
                      </a:lnTo>
                      <a:lnTo>
                        <a:pt x="310" y="201"/>
                      </a:lnTo>
                      <a:lnTo>
                        <a:pt x="321" y="156"/>
                      </a:lnTo>
                      <a:lnTo>
                        <a:pt x="324" y="108"/>
                      </a:lnTo>
                      <a:lnTo>
                        <a:pt x="321" y="68"/>
                      </a:lnTo>
                      <a:lnTo>
                        <a:pt x="336" y="47"/>
                      </a:lnTo>
                      <a:lnTo>
                        <a:pt x="350" y="36"/>
                      </a:lnTo>
                      <a:lnTo>
                        <a:pt x="379" y="47"/>
                      </a:lnTo>
                      <a:lnTo>
                        <a:pt x="394" y="78"/>
                      </a:lnTo>
                      <a:lnTo>
                        <a:pt x="397" y="118"/>
                      </a:lnTo>
                      <a:lnTo>
                        <a:pt x="389" y="144"/>
                      </a:lnTo>
                      <a:lnTo>
                        <a:pt x="350" y="175"/>
                      </a:lnTo>
                      <a:lnTo>
                        <a:pt x="331" y="212"/>
                      </a:lnTo>
                      <a:lnTo>
                        <a:pt x="315" y="271"/>
                      </a:lnTo>
                      <a:lnTo>
                        <a:pt x="300" y="292"/>
                      </a:lnTo>
                      <a:lnTo>
                        <a:pt x="281" y="302"/>
                      </a:lnTo>
                      <a:lnTo>
                        <a:pt x="266" y="300"/>
                      </a:lnTo>
                      <a:lnTo>
                        <a:pt x="252" y="281"/>
                      </a:lnTo>
                      <a:lnTo>
                        <a:pt x="215" y="227"/>
                      </a:lnTo>
                      <a:lnTo>
                        <a:pt x="179" y="182"/>
                      </a:lnTo>
                      <a:lnTo>
                        <a:pt x="140" y="125"/>
                      </a:lnTo>
                      <a:lnTo>
                        <a:pt x="97" y="92"/>
                      </a:lnTo>
                      <a:lnTo>
                        <a:pt x="68" y="71"/>
                      </a:lnTo>
                      <a:lnTo>
                        <a:pt x="36" y="52"/>
                      </a:lnTo>
                      <a:lnTo>
                        <a:pt x="10" y="36"/>
                      </a:lnTo>
                      <a:lnTo>
                        <a:pt x="0" y="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96" name="Freeform 20"/>
                <p:cNvSpPr>
                  <a:spLocks/>
                </p:cNvSpPr>
                <p:nvPr/>
              </p:nvSpPr>
              <p:spPr bwMode="auto">
                <a:xfrm>
                  <a:off x="3557" y="2125"/>
                  <a:ext cx="521" cy="256"/>
                </a:xfrm>
                <a:custGeom>
                  <a:avLst/>
                  <a:gdLst>
                    <a:gd name="T0" fmla="*/ 53 w 521"/>
                    <a:gd name="T1" fmla="*/ 57 h 256"/>
                    <a:gd name="T2" fmla="*/ 27 w 521"/>
                    <a:gd name="T3" fmla="*/ 40 h 256"/>
                    <a:gd name="T4" fmla="*/ 3 w 521"/>
                    <a:gd name="T5" fmla="*/ 61 h 256"/>
                    <a:gd name="T6" fmla="*/ 0 w 521"/>
                    <a:gd name="T7" fmla="*/ 94 h 256"/>
                    <a:gd name="T8" fmla="*/ 27 w 521"/>
                    <a:gd name="T9" fmla="*/ 131 h 256"/>
                    <a:gd name="T10" fmla="*/ 77 w 521"/>
                    <a:gd name="T11" fmla="*/ 162 h 256"/>
                    <a:gd name="T12" fmla="*/ 182 w 521"/>
                    <a:gd name="T13" fmla="*/ 233 h 256"/>
                    <a:gd name="T14" fmla="*/ 222 w 521"/>
                    <a:gd name="T15" fmla="*/ 256 h 256"/>
                    <a:gd name="T16" fmla="*/ 265 w 521"/>
                    <a:gd name="T17" fmla="*/ 240 h 256"/>
                    <a:gd name="T18" fmla="*/ 338 w 521"/>
                    <a:gd name="T19" fmla="*/ 193 h 256"/>
                    <a:gd name="T20" fmla="*/ 433 w 521"/>
                    <a:gd name="T21" fmla="*/ 131 h 256"/>
                    <a:gd name="T22" fmla="*/ 482 w 521"/>
                    <a:gd name="T23" fmla="*/ 108 h 256"/>
                    <a:gd name="T24" fmla="*/ 516 w 521"/>
                    <a:gd name="T25" fmla="*/ 94 h 256"/>
                    <a:gd name="T26" fmla="*/ 521 w 521"/>
                    <a:gd name="T27" fmla="*/ 52 h 256"/>
                    <a:gd name="T28" fmla="*/ 492 w 521"/>
                    <a:gd name="T29" fmla="*/ 0 h 256"/>
                    <a:gd name="T30" fmla="*/ 453 w 521"/>
                    <a:gd name="T31" fmla="*/ 5 h 256"/>
                    <a:gd name="T32" fmla="*/ 444 w 521"/>
                    <a:gd name="T33" fmla="*/ 35 h 256"/>
                    <a:gd name="T34" fmla="*/ 439 w 521"/>
                    <a:gd name="T35" fmla="*/ 73 h 256"/>
                    <a:gd name="T36" fmla="*/ 410 w 521"/>
                    <a:gd name="T37" fmla="*/ 110 h 256"/>
                    <a:gd name="T38" fmla="*/ 347 w 521"/>
                    <a:gd name="T39" fmla="*/ 145 h 256"/>
                    <a:gd name="T40" fmla="*/ 302 w 521"/>
                    <a:gd name="T41" fmla="*/ 172 h 256"/>
                    <a:gd name="T42" fmla="*/ 261 w 521"/>
                    <a:gd name="T43" fmla="*/ 192 h 256"/>
                    <a:gd name="T44" fmla="*/ 227 w 521"/>
                    <a:gd name="T45" fmla="*/ 197 h 256"/>
                    <a:gd name="T46" fmla="*/ 198 w 521"/>
                    <a:gd name="T47" fmla="*/ 186 h 256"/>
                    <a:gd name="T48" fmla="*/ 167 w 521"/>
                    <a:gd name="T49" fmla="*/ 176 h 256"/>
                    <a:gd name="T50" fmla="*/ 109 w 521"/>
                    <a:gd name="T51" fmla="*/ 141 h 256"/>
                    <a:gd name="T52" fmla="*/ 68 w 521"/>
                    <a:gd name="T53" fmla="*/ 92 h 256"/>
                    <a:gd name="T54" fmla="*/ 53 w 521"/>
                    <a:gd name="T55" fmla="*/ 57 h 25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21" h="256">
                      <a:moveTo>
                        <a:pt x="53" y="57"/>
                      </a:moveTo>
                      <a:lnTo>
                        <a:pt x="27" y="40"/>
                      </a:lnTo>
                      <a:lnTo>
                        <a:pt x="3" y="61"/>
                      </a:lnTo>
                      <a:lnTo>
                        <a:pt x="0" y="94"/>
                      </a:lnTo>
                      <a:lnTo>
                        <a:pt x="27" y="131"/>
                      </a:lnTo>
                      <a:lnTo>
                        <a:pt x="77" y="162"/>
                      </a:lnTo>
                      <a:lnTo>
                        <a:pt x="182" y="233"/>
                      </a:lnTo>
                      <a:lnTo>
                        <a:pt x="222" y="256"/>
                      </a:lnTo>
                      <a:lnTo>
                        <a:pt x="265" y="240"/>
                      </a:lnTo>
                      <a:lnTo>
                        <a:pt x="338" y="193"/>
                      </a:lnTo>
                      <a:lnTo>
                        <a:pt x="433" y="131"/>
                      </a:lnTo>
                      <a:lnTo>
                        <a:pt x="482" y="108"/>
                      </a:lnTo>
                      <a:lnTo>
                        <a:pt x="516" y="94"/>
                      </a:lnTo>
                      <a:lnTo>
                        <a:pt x="521" y="52"/>
                      </a:lnTo>
                      <a:lnTo>
                        <a:pt x="492" y="0"/>
                      </a:lnTo>
                      <a:lnTo>
                        <a:pt x="453" y="5"/>
                      </a:lnTo>
                      <a:lnTo>
                        <a:pt x="444" y="35"/>
                      </a:lnTo>
                      <a:lnTo>
                        <a:pt x="439" y="73"/>
                      </a:lnTo>
                      <a:lnTo>
                        <a:pt x="410" y="110"/>
                      </a:lnTo>
                      <a:lnTo>
                        <a:pt x="347" y="145"/>
                      </a:lnTo>
                      <a:lnTo>
                        <a:pt x="302" y="172"/>
                      </a:lnTo>
                      <a:lnTo>
                        <a:pt x="261" y="192"/>
                      </a:lnTo>
                      <a:lnTo>
                        <a:pt x="227" y="197"/>
                      </a:lnTo>
                      <a:lnTo>
                        <a:pt x="198" y="186"/>
                      </a:lnTo>
                      <a:lnTo>
                        <a:pt x="167" y="176"/>
                      </a:lnTo>
                      <a:lnTo>
                        <a:pt x="109" y="141"/>
                      </a:lnTo>
                      <a:lnTo>
                        <a:pt x="68" y="92"/>
                      </a:lnTo>
                      <a:lnTo>
                        <a:pt x="53" y="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97" name="Freeform 19"/>
                <p:cNvSpPr>
                  <a:spLocks/>
                </p:cNvSpPr>
                <p:nvPr/>
              </p:nvSpPr>
              <p:spPr bwMode="auto">
                <a:xfrm>
                  <a:off x="3672" y="2458"/>
                  <a:ext cx="219" cy="514"/>
                </a:xfrm>
                <a:custGeom>
                  <a:avLst/>
                  <a:gdLst>
                    <a:gd name="T0" fmla="*/ 13 w 219"/>
                    <a:gd name="T1" fmla="*/ 0 h 514"/>
                    <a:gd name="T2" fmla="*/ 52 w 219"/>
                    <a:gd name="T3" fmla="*/ 5 h 514"/>
                    <a:gd name="T4" fmla="*/ 69 w 219"/>
                    <a:gd name="T5" fmla="*/ 22 h 514"/>
                    <a:gd name="T6" fmla="*/ 142 w 219"/>
                    <a:gd name="T7" fmla="*/ 103 h 514"/>
                    <a:gd name="T8" fmla="*/ 194 w 219"/>
                    <a:gd name="T9" fmla="*/ 175 h 514"/>
                    <a:gd name="T10" fmla="*/ 209 w 219"/>
                    <a:gd name="T11" fmla="*/ 206 h 514"/>
                    <a:gd name="T12" fmla="*/ 199 w 219"/>
                    <a:gd name="T13" fmla="*/ 238 h 514"/>
                    <a:gd name="T14" fmla="*/ 170 w 219"/>
                    <a:gd name="T15" fmla="*/ 305 h 514"/>
                    <a:gd name="T16" fmla="*/ 116 w 219"/>
                    <a:gd name="T17" fmla="*/ 380 h 514"/>
                    <a:gd name="T18" fmla="*/ 98 w 219"/>
                    <a:gd name="T19" fmla="*/ 418 h 514"/>
                    <a:gd name="T20" fmla="*/ 103 w 219"/>
                    <a:gd name="T21" fmla="*/ 433 h 514"/>
                    <a:gd name="T22" fmla="*/ 123 w 219"/>
                    <a:gd name="T23" fmla="*/ 439 h 514"/>
                    <a:gd name="T24" fmla="*/ 194 w 219"/>
                    <a:gd name="T25" fmla="*/ 457 h 514"/>
                    <a:gd name="T26" fmla="*/ 211 w 219"/>
                    <a:gd name="T27" fmla="*/ 463 h 514"/>
                    <a:gd name="T28" fmla="*/ 219 w 219"/>
                    <a:gd name="T29" fmla="*/ 475 h 514"/>
                    <a:gd name="T30" fmla="*/ 206 w 219"/>
                    <a:gd name="T31" fmla="*/ 493 h 514"/>
                    <a:gd name="T32" fmla="*/ 170 w 219"/>
                    <a:gd name="T33" fmla="*/ 514 h 514"/>
                    <a:gd name="T34" fmla="*/ 150 w 219"/>
                    <a:gd name="T35" fmla="*/ 509 h 514"/>
                    <a:gd name="T36" fmla="*/ 137 w 219"/>
                    <a:gd name="T37" fmla="*/ 493 h 514"/>
                    <a:gd name="T38" fmla="*/ 118 w 219"/>
                    <a:gd name="T39" fmla="*/ 478 h 514"/>
                    <a:gd name="T40" fmla="*/ 87 w 219"/>
                    <a:gd name="T41" fmla="*/ 464 h 514"/>
                    <a:gd name="T42" fmla="*/ 57 w 219"/>
                    <a:gd name="T43" fmla="*/ 464 h 514"/>
                    <a:gd name="T44" fmla="*/ 42 w 219"/>
                    <a:gd name="T45" fmla="*/ 454 h 514"/>
                    <a:gd name="T46" fmla="*/ 38 w 219"/>
                    <a:gd name="T47" fmla="*/ 444 h 514"/>
                    <a:gd name="T48" fmla="*/ 47 w 219"/>
                    <a:gd name="T49" fmla="*/ 413 h 514"/>
                    <a:gd name="T50" fmla="*/ 77 w 219"/>
                    <a:gd name="T51" fmla="*/ 387 h 514"/>
                    <a:gd name="T52" fmla="*/ 106 w 219"/>
                    <a:gd name="T53" fmla="*/ 346 h 514"/>
                    <a:gd name="T54" fmla="*/ 137 w 219"/>
                    <a:gd name="T55" fmla="*/ 290 h 514"/>
                    <a:gd name="T56" fmla="*/ 157 w 219"/>
                    <a:gd name="T57" fmla="*/ 228 h 514"/>
                    <a:gd name="T58" fmla="*/ 160 w 219"/>
                    <a:gd name="T59" fmla="*/ 197 h 514"/>
                    <a:gd name="T60" fmla="*/ 145 w 219"/>
                    <a:gd name="T61" fmla="*/ 171 h 514"/>
                    <a:gd name="T62" fmla="*/ 98 w 219"/>
                    <a:gd name="T63" fmla="*/ 125 h 514"/>
                    <a:gd name="T64" fmla="*/ 49 w 219"/>
                    <a:gd name="T65" fmla="*/ 94 h 514"/>
                    <a:gd name="T66" fmla="*/ 10 w 219"/>
                    <a:gd name="T67" fmla="*/ 63 h 514"/>
                    <a:gd name="T68" fmla="*/ 0 w 219"/>
                    <a:gd name="T69" fmla="*/ 38 h 514"/>
                    <a:gd name="T70" fmla="*/ 0 w 219"/>
                    <a:gd name="T71" fmla="*/ 17 h 514"/>
                    <a:gd name="T72" fmla="*/ 13 w 219"/>
                    <a:gd name="T73" fmla="*/ 0 h 51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19" h="514">
                      <a:moveTo>
                        <a:pt x="13" y="0"/>
                      </a:moveTo>
                      <a:lnTo>
                        <a:pt x="52" y="5"/>
                      </a:lnTo>
                      <a:lnTo>
                        <a:pt x="69" y="22"/>
                      </a:lnTo>
                      <a:lnTo>
                        <a:pt x="142" y="103"/>
                      </a:lnTo>
                      <a:lnTo>
                        <a:pt x="194" y="175"/>
                      </a:lnTo>
                      <a:lnTo>
                        <a:pt x="209" y="206"/>
                      </a:lnTo>
                      <a:lnTo>
                        <a:pt x="199" y="238"/>
                      </a:lnTo>
                      <a:lnTo>
                        <a:pt x="170" y="305"/>
                      </a:lnTo>
                      <a:lnTo>
                        <a:pt x="116" y="380"/>
                      </a:lnTo>
                      <a:lnTo>
                        <a:pt x="98" y="418"/>
                      </a:lnTo>
                      <a:lnTo>
                        <a:pt x="103" y="433"/>
                      </a:lnTo>
                      <a:lnTo>
                        <a:pt x="123" y="439"/>
                      </a:lnTo>
                      <a:lnTo>
                        <a:pt x="194" y="457"/>
                      </a:lnTo>
                      <a:lnTo>
                        <a:pt x="211" y="463"/>
                      </a:lnTo>
                      <a:lnTo>
                        <a:pt x="219" y="475"/>
                      </a:lnTo>
                      <a:lnTo>
                        <a:pt x="206" y="493"/>
                      </a:lnTo>
                      <a:lnTo>
                        <a:pt x="170" y="514"/>
                      </a:lnTo>
                      <a:lnTo>
                        <a:pt x="150" y="509"/>
                      </a:lnTo>
                      <a:lnTo>
                        <a:pt x="137" y="493"/>
                      </a:lnTo>
                      <a:lnTo>
                        <a:pt x="118" y="478"/>
                      </a:lnTo>
                      <a:lnTo>
                        <a:pt x="87" y="464"/>
                      </a:lnTo>
                      <a:lnTo>
                        <a:pt x="57" y="464"/>
                      </a:lnTo>
                      <a:lnTo>
                        <a:pt x="42" y="454"/>
                      </a:lnTo>
                      <a:lnTo>
                        <a:pt x="38" y="444"/>
                      </a:lnTo>
                      <a:lnTo>
                        <a:pt x="47" y="413"/>
                      </a:lnTo>
                      <a:lnTo>
                        <a:pt x="77" y="387"/>
                      </a:lnTo>
                      <a:lnTo>
                        <a:pt x="106" y="346"/>
                      </a:lnTo>
                      <a:lnTo>
                        <a:pt x="137" y="290"/>
                      </a:lnTo>
                      <a:lnTo>
                        <a:pt x="157" y="228"/>
                      </a:lnTo>
                      <a:lnTo>
                        <a:pt x="160" y="197"/>
                      </a:lnTo>
                      <a:lnTo>
                        <a:pt x="145" y="171"/>
                      </a:lnTo>
                      <a:lnTo>
                        <a:pt x="98" y="125"/>
                      </a:lnTo>
                      <a:lnTo>
                        <a:pt x="49" y="94"/>
                      </a:lnTo>
                      <a:lnTo>
                        <a:pt x="10" y="63"/>
                      </a:lnTo>
                      <a:lnTo>
                        <a:pt x="0" y="38"/>
                      </a:lnTo>
                      <a:lnTo>
                        <a:pt x="0" y="17"/>
                      </a:lnTo>
                      <a:lnTo>
                        <a:pt x="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98" name="Freeform 18"/>
                <p:cNvSpPr>
                  <a:spLocks/>
                </p:cNvSpPr>
                <p:nvPr/>
              </p:nvSpPr>
              <p:spPr bwMode="auto">
                <a:xfrm>
                  <a:off x="3499" y="2459"/>
                  <a:ext cx="185" cy="494"/>
                </a:xfrm>
                <a:custGeom>
                  <a:avLst/>
                  <a:gdLst>
                    <a:gd name="T0" fmla="*/ 65 w 185"/>
                    <a:gd name="T1" fmla="*/ 72 h 494"/>
                    <a:gd name="T2" fmla="*/ 120 w 185"/>
                    <a:gd name="T3" fmla="*/ 9 h 494"/>
                    <a:gd name="T4" fmla="*/ 150 w 185"/>
                    <a:gd name="T5" fmla="*/ 0 h 494"/>
                    <a:gd name="T6" fmla="*/ 185 w 185"/>
                    <a:gd name="T7" fmla="*/ 19 h 494"/>
                    <a:gd name="T8" fmla="*/ 172 w 185"/>
                    <a:gd name="T9" fmla="*/ 45 h 494"/>
                    <a:gd name="T10" fmla="*/ 152 w 185"/>
                    <a:gd name="T11" fmla="*/ 60 h 494"/>
                    <a:gd name="T12" fmla="*/ 107 w 185"/>
                    <a:gd name="T13" fmla="*/ 93 h 494"/>
                    <a:gd name="T14" fmla="*/ 67 w 185"/>
                    <a:gd name="T15" fmla="*/ 137 h 494"/>
                    <a:gd name="T16" fmla="*/ 42 w 185"/>
                    <a:gd name="T17" fmla="*/ 180 h 494"/>
                    <a:gd name="T18" fmla="*/ 45 w 185"/>
                    <a:gd name="T19" fmla="*/ 201 h 494"/>
                    <a:gd name="T20" fmla="*/ 72 w 185"/>
                    <a:gd name="T21" fmla="*/ 268 h 494"/>
                    <a:gd name="T22" fmla="*/ 122 w 185"/>
                    <a:gd name="T23" fmla="*/ 353 h 494"/>
                    <a:gd name="T24" fmla="*/ 162 w 185"/>
                    <a:gd name="T25" fmla="*/ 410 h 494"/>
                    <a:gd name="T26" fmla="*/ 172 w 185"/>
                    <a:gd name="T27" fmla="*/ 431 h 494"/>
                    <a:gd name="T28" fmla="*/ 177 w 185"/>
                    <a:gd name="T29" fmla="*/ 451 h 494"/>
                    <a:gd name="T30" fmla="*/ 152 w 185"/>
                    <a:gd name="T31" fmla="*/ 467 h 494"/>
                    <a:gd name="T32" fmla="*/ 125 w 185"/>
                    <a:gd name="T33" fmla="*/ 461 h 494"/>
                    <a:gd name="T34" fmla="*/ 87 w 185"/>
                    <a:gd name="T35" fmla="*/ 467 h 494"/>
                    <a:gd name="T36" fmla="*/ 40 w 185"/>
                    <a:gd name="T37" fmla="*/ 494 h 494"/>
                    <a:gd name="T38" fmla="*/ 20 w 185"/>
                    <a:gd name="T39" fmla="*/ 489 h 494"/>
                    <a:gd name="T40" fmla="*/ 10 w 185"/>
                    <a:gd name="T41" fmla="*/ 467 h 494"/>
                    <a:gd name="T42" fmla="*/ 20 w 185"/>
                    <a:gd name="T43" fmla="*/ 441 h 494"/>
                    <a:gd name="T44" fmla="*/ 50 w 185"/>
                    <a:gd name="T45" fmla="*/ 436 h 494"/>
                    <a:gd name="T46" fmla="*/ 102 w 185"/>
                    <a:gd name="T47" fmla="*/ 432 h 494"/>
                    <a:gd name="T48" fmla="*/ 132 w 185"/>
                    <a:gd name="T49" fmla="*/ 427 h 494"/>
                    <a:gd name="T50" fmla="*/ 132 w 185"/>
                    <a:gd name="T51" fmla="*/ 410 h 494"/>
                    <a:gd name="T52" fmla="*/ 110 w 185"/>
                    <a:gd name="T53" fmla="*/ 371 h 494"/>
                    <a:gd name="T54" fmla="*/ 72 w 185"/>
                    <a:gd name="T55" fmla="*/ 319 h 494"/>
                    <a:gd name="T56" fmla="*/ 30 w 185"/>
                    <a:gd name="T57" fmla="*/ 261 h 494"/>
                    <a:gd name="T58" fmla="*/ 10 w 185"/>
                    <a:gd name="T59" fmla="*/ 214 h 494"/>
                    <a:gd name="T60" fmla="*/ 0 w 185"/>
                    <a:gd name="T61" fmla="*/ 170 h 494"/>
                    <a:gd name="T62" fmla="*/ 5 w 185"/>
                    <a:gd name="T63" fmla="*/ 142 h 494"/>
                    <a:gd name="T64" fmla="*/ 22 w 185"/>
                    <a:gd name="T65" fmla="*/ 117 h 494"/>
                    <a:gd name="T66" fmla="*/ 65 w 185"/>
                    <a:gd name="T67" fmla="*/ 72 h 49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85" h="494">
                      <a:moveTo>
                        <a:pt x="65" y="72"/>
                      </a:moveTo>
                      <a:lnTo>
                        <a:pt x="120" y="9"/>
                      </a:lnTo>
                      <a:lnTo>
                        <a:pt x="150" y="0"/>
                      </a:lnTo>
                      <a:lnTo>
                        <a:pt x="185" y="19"/>
                      </a:lnTo>
                      <a:lnTo>
                        <a:pt x="172" y="45"/>
                      </a:lnTo>
                      <a:lnTo>
                        <a:pt x="152" y="60"/>
                      </a:lnTo>
                      <a:lnTo>
                        <a:pt x="107" y="93"/>
                      </a:lnTo>
                      <a:lnTo>
                        <a:pt x="67" y="137"/>
                      </a:lnTo>
                      <a:lnTo>
                        <a:pt x="42" y="180"/>
                      </a:lnTo>
                      <a:lnTo>
                        <a:pt x="45" y="201"/>
                      </a:lnTo>
                      <a:lnTo>
                        <a:pt x="72" y="268"/>
                      </a:lnTo>
                      <a:lnTo>
                        <a:pt x="122" y="353"/>
                      </a:lnTo>
                      <a:lnTo>
                        <a:pt x="162" y="410"/>
                      </a:lnTo>
                      <a:lnTo>
                        <a:pt x="172" y="431"/>
                      </a:lnTo>
                      <a:lnTo>
                        <a:pt x="177" y="451"/>
                      </a:lnTo>
                      <a:lnTo>
                        <a:pt x="152" y="467"/>
                      </a:lnTo>
                      <a:lnTo>
                        <a:pt x="125" y="461"/>
                      </a:lnTo>
                      <a:lnTo>
                        <a:pt x="87" y="467"/>
                      </a:lnTo>
                      <a:lnTo>
                        <a:pt x="40" y="494"/>
                      </a:lnTo>
                      <a:lnTo>
                        <a:pt x="20" y="489"/>
                      </a:lnTo>
                      <a:lnTo>
                        <a:pt x="10" y="467"/>
                      </a:lnTo>
                      <a:lnTo>
                        <a:pt x="20" y="441"/>
                      </a:lnTo>
                      <a:lnTo>
                        <a:pt x="50" y="436"/>
                      </a:lnTo>
                      <a:lnTo>
                        <a:pt x="102" y="432"/>
                      </a:lnTo>
                      <a:lnTo>
                        <a:pt x="132" y="427"/>
                      </a:lnTo>
                      <a:lnTo>
                        <a:pt x="132" y="410"/>
                      </a:lnTo>
                      <a:lnTo>
                        <a:pt x="110" y="371"/>
                      </a:lnTo>
                      <a:lnTo>
                        <a:pt x="72" y="319"/>
                      </a:lnTo>
                      <a:lnTo>
                        <a:pt x="30" y="261"/>
                      </a:lnTo>
                      <a:lnTo>
                        <a:pt x="10" y="214"/>
                      </a:lnTo>
                      <a:lnTo>
                        <a:pt x="0" y="170"/>
                      </a:lnTo>
                      <a:lnTo>
                        <a:pt x="5" y="142"/>
                      </a:lnTo>
                      <a:lnTo>
                        <a:pt x="22" y="117"/>
                      </a:lnTo>
                      <a:lnTo>
                        <a:pt x="65"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grpSp>
          <p:nvGrpSpPr>
            <p:cNvPr id="3079" name="Group 4"/>
            <p:cNvGrpSpPr>
              <a:grpSpLocks/>
            </p:cNvGrpSpPr>
            <p:nvPr/>
          </p:nvGrpSpPr>
          <p:grpSpPr bwMode="auto">
            <a:xfrm>
              <a:off x="1584" y="1488"/>
              <a:ext cx="725" cy="1579"/>
              <a:chOff x="1615" y="1351"/>
              <a:chExt cx="725" cy="1579"/>
            </a:xfrm>
          </p:grpSpPr>
          <p:grpSp>
            <p:nvGrpSpPr>
              <p:cNvPr id="3080" name="Group 9"/>
              <p:cNvGrpSpPr>
                <a:grpSpLocks/>
              </p:cNvGrpSpPr>
              <p:nvPr/>
            </p:nvGrpSpPr>
            <p:grpSpPr bwMode="auto">
              <a:xfrm>
                <a:off x="1634" y="1739"/>
                <a:ext cx="706" cy="1191"/>
                <a:chOff x="1634" y="1739"/>
                <a:chExt cx="706" cy="1191"/>
              </a:xfrm>
            </p:grpSpPr>
            <p:sp>
              <p:nvSpPr>
                <p:cNvPr id="3085" name="Freeform 15"/>
                <p:cNvSpPr>
                  <a:spLocks/>
                </p:cNvSpPr>
                <p:nvPr/>
              </p:nvSpPr>
              <p:spPr bwMode="auto">
                <a:xfrm>
                  <a:off x="2047" y="1739"/>
                  <a:ext cx="293" cy="270"/>
                </a:xfrm>
                <a:custGeom>
                  <a:avLst/>
                  <a:gdLst>
                    <a:gd name="T0" fmla="*/ 192 w 293"/>
                    <a:gd name="T1" fmla="*/ 186 h 270"/>
                    <a:gd name="T2" fmla="*/ 214 w 293"/>
                    <a:gd name="T3" fmla="*/ 125 h 270"/>
                    <a:gd name="T4" fmla="*/ 216 w 293"/>
                    <a:gd name="T5" fmla="*/ 86 h 270"/>
                    <a:gd name="T6" fmla="*/ 210 w 293"/>
                    <a:gd name="T7" fmla="*/ 51 h 270"/>
                    <a:gd name="T8" fmla="*/ 199 w 293"/>
                    <a:gd name="T9" fmla="*/ 27 h 270"/>
                    <a:gd name="T10" fmla="*/ 177 w 293"/>
                    <a:gd name="T11" fmla="*/ 8 h 270"/>
                    <a:gd name="T12" fmla="*/ 144 w 293"/>
                    <a:gd name="T13" fmla="*/ 0 h 270"/>
                    <a:gd name="T14" fmla="*/ 114 w 293"/>
                    <a:gd name="T15" fmla="*/ 2 h 270"/>
                    <a:gd name="T16" fmla="*/ 87 w 293"/>
                    <a:gd name="T17" fmla="*/ 12 h 270"/>
                    <a:gd name="T18" fmla="*/ 61 w 293"/>
                    <a:gd name="T19" fmla="*/ 33 h 270"/>
                    <a:gd name="T20" fmla="*/ 39 w 293"/>
                    <a:gd name="T21" fmla="*/ 57 h 270"/>
                    <a:gd name="T22" fmla="*/ 15 w 293"/>
                    <a:gd name="T23" fmla="*/ 104 h 270"/>
                    <a:gd name="T24" fmla="*/ 0 w 293"/>
                    <a:gd name="T25" fmla="*/ 143 h 270"/>
                    <a:gd name="T26" fmla="*/ 0 w 293"/>
                    <a:gd name="T27" fmla="*/ 186 h 270"/>
                    <a:gd name="T28" fmla="*/ 15 w 293"/>
                    <a:gd name="T29" fmla="*/ 221 h 270"/>
                    <a:gd name="T30" fmla="*/ 48 w 293"/>
                    <a:gd name="T31" fmla="*/ 239 h 270"/>
                    <a:gd name="T32" fmla="*/ 76 w 293"/>
                    <a:gd name="T33" fmla="*/ 241 h 270"/>
                    <a:gd name="T34" fmla="*/ 114 w 293"/>
                    <a:gd name="T35" fmla="*/ 233 h 270"/>
                    <a:gd name="T36" fmla="*/ 142 w 293"/>
                    <a:gd name="T37" fmla="*/ 221 h 270"/>
                    <a:gd name="T38" fmla="*/ 171 w 293"/>
                    <a:gd name="T39" fmla="*/ 209 h 270"/>
                    <a:gd name="T40" fmla="*/ 208 w 293"/>
                    <a:gd name="T41" fmla="*/ 217 h 270"/>
                    <a:gd name="T42" fmla="*/ 247 w 293"/>
                    <a:gd name="T43" fmla="*/ 245 h 270"/>
                    <a:gd name="T44" fmla="*/ 260 w 293"/>
                    <a:gd name="T45" fmla="*/ 264 h 270"/>
                    <a:gd name="T46" fmla="*/ 275 w 293"/>
                    <a:gd name="T47" fmla="*/ 270 h 270"/>
                    <a:gd name="T48" fmla="*/ 293 w 293"/>
                    <a:gd name="T49" fmla="*/ 260 h 270"/>
                    <a:gd name="T50" fmla="*/ 291 w 293"/>
                    <a:gd name="T51" fmla="*/ 233 h 270"/>
                    <a:gd name="T52" fmla="*/ 252 w 293"/>
                    <a:gd name="T53" fmla="*/ 217 h 270"/>
                    <a:gd name="T54" fmla="*/ 192 w 293"/>
                    <a:gd name="T55" fmla="*/ 186 h 27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93" h="270">
                      <a:moveTo>
                        <a:pt x="192" y="186"/>
                      </a:moveTo>
                      <a:lnTo>
                        <a:pt x="214" y="125"/>
                      </a:lnTo>
                      <a:lnTo>
                        <a:pt x="216" y="86"/>
                      </a:lnTo>
                      <a:lnTo>
                        <a:pt x="210" y="51"/>
                      </a:lnTo>
                      <a:lnTo>
                        <a:pt x="199" y="27"/>
                      </a:lnTo>
                      <a:lnTo>
                        <a:pt x="177" y="8"/>
                      </a:lnTo>
                      <a:lnTo>
                        <a:pt x="144" y="0"/>
                      </a:lnTo>
                      <a:lnTo>
                        <a:pt x="114" y="2"/>
                      </a:lnTo>
                      <a:lnTo>
                        <a:pt x="87" y="12"/>
                      </a:lnTo>
                      <a:lnTo>
                        <a:pt x="61" y="33"/>
                      </a:lnTo>
                      <a:lnTo>
                        <a:pt x="39" y="57"/>
                      </a:lnTo>
                      <a:lnTo>
                        <a:pt x="15" y="104"/>
                      </a:lnTo>
                      <a:lnTo>
                        <a:pt x="0" y="143"/>
                      </a:lnTo>
                      <a:lnTo>
                        <a:pt x="0" y="186"/>
                      </a:lnTo>
                      <a:lnTo>
                        <a:pt x="15" y="221"/>
                      </a:lnTo>
                      <a:lnTo>
                        <a:pt x="48" y="239"/>
                      </a:lnTo>
                      <a:lnTo>
                        <a:pt x="76" y="241"/>
                      </a:lnTo>
                      <a:lnTo>
                        <a:pt x="114" y="233"/>
                      </a:lnTo>
                      <a:lnTo>
                        <a:pt x="142" y="221"/>
                      </a:lnTo>
                      <a:lnTo>
                        <a:pt x="171" y="209"/>
                      </a:lnTo>
                      <a:lnTo>
                        <a:pt x="208" y="217"/>
                      </a:lnTo>
                      <a:lnTo>
                        <a:pt x="247" y="245"/>
                      </a:lnTo>
                      <a:lnTo>
                        <a:pt x="260" y="264"/>
                      </a:lnTo>
                      <a:lnTo>
                        <a:pt x="275" y="270"/>
                      </a:lnTo>
                      <a:lnTo>
                        <a:pt x="293" y="260"/>
                      </a:lnTo>
                      <a:lnTo>
                        <a:pt x="291" y="233"/>
                      </a:lnTo>
                      <a:lnTo>
                        <a:pt x="252" y="217"/>
                      </a:lnTo>
                      <a:lnTo>
                        <a:pt x="192" y="1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86" name="Freeform 14"/>
                <p:cNvSpPr>
                  <a:spLocks/>
                </p:cNvSpPr>
                <p:nvPr/>
              </p:nvSpPr>
              <p:spPr bwMode="auto">
                <a:xfrm>
                  <a:off x="1851" y="2008"/>
                  <a:ext cx="270" cy="486"/>
                </a:xfrm>
                <a:custGeom>
                  <a:avLst/>
                  <a:gdLst>
                    <a:gd name="T0" fmla="*/ 88 w 270"/>
                    <a:gd name="T1" fmla="*/ 68 h 486"/>
                    <a:gd name="T2" fmla="*/ 137 w 270"/>
                    <a:gd name="T3" fmla="*/ 27 h 486"/>
                    <a:gd name="T4" fmla="*/ 193 w 270"/>
                    <a:gd name="T5" fmla="*/ 4 h 486"/>
                    <a:gd name="T6" fmla="*/ 219 w 270"/>
                    <a:gd name="T7" fmla="*/ 0 h 486"/>
                    <a:gd name="T8" fmla="*/ 241 w 270"/>
                    <a:gd name="T9" fmla="*/ 6 h 486"/>
                    <a:gd name="T10" fmla="*/ 263 w 270"/>
                    <a:gd name="T11" fmla="*/ 21 h 486"/>
                    <a:gd name="T12" fmla="*/ 270 w 270"/>
                    <a:gd name="T13" fmla="*/ 44 h 486"/>
                    <a:gd name="T14" fmla="*/ 265 w 270"/>
                    <a:gd name="T15" fmla="*/ 80 h 486"/>
                    <a:gd name="T16" fmla="*/ 237 w 270"/>
                    <a:gd name="T17" fmla="*/ 135 h 486"/>
                    <a:gd name="T18" fmla="*/ 199 w 270"/>
                    <a:gd name="T19" fmla="*/ 182 h 486"/>
                    <a:gd name="T20" fmla="*/ 177 w 270"/>
                    <a:gd name="T21" fmla="*/ 215 h 486"/>
                    <a:gd name="T22" fmla="*/ 161 w 270"/>
                    <a:gd name="T23" fmla="*/ 252 h 486"/>
                    <a:gd name="T24" fmla="*/ 164 w 270"/>
                    <a:gd name="T25" fmla="*/ 283 h 486"/>
                    <a:gd name="T26" fmla="*/ 177 w 270"/>
                    <a:gd name="T27" fmla="*/ 321 h 486"/>
                    <a:gd name="T28" fmla="*/ 208 w 270"/>
                    <a:gd name="T29" fmla="*/ 349 h 486"/>
                    <a:gd name="T30" fmla="*/ 215 w 270"/>
                    <a:gd name="T31" fmla="*/ 380 h 486"/>
                    <a:gd name="T32" fmla="*/ 221 w 270"/>
                    <a:gd name="T33" fmla="*/ 414 h 486"/>
                    <a:gd name="T34" fmla="*/ 203 w 270"/>
                    <a:gd name="T35" fmla="*/ 458 h 486"/>
                    <a:gd name="T36" fmla="*/ 182 w 270"/>
                    <a:gd name="T37" fmla="*/ 475 h 486"/>
                    <a:gd name="T38" fmla="*/ 137 w 270"/>
                    <a:gd name="T39" fmla="*/ 486 h 486"/>
                    <a:gd name="T40" fmla="*/ 106 w 270"/>
                    <a:gd name="T41" fmla="*/ 486 h 486"/>
                    <a:gd name="T42" fmla="*/ 71 w 270"/>
                    <a:gd name="T43" fmla="*/ 465 h 486"/>
                    <a:gd name="T44" fmla="*/ 38 w 270"/>
                    <a:gd name="T45" fmla="*/ 425 h 486"/>
                    <a:gd name="T46" fmla="*/ 16 w 270"/>
                    <a:gd name="T47" fmla="*/ 385 h 486"/>
                    <a:gd name="T48" fmla="*/ 2 w 270"/>
                    <a:gd name="T49" fmla="*/ 328 h 486"/>
                    <a:gd name="T50" fmla="*/ 0 w 270"/>
                    <a:gd name="T51" fmla="*/ 289 h 486"/>
                    <a:gd name="T52" fmla="*/ 2 w 270"/>
                    <a:gd name="T53" fmla="*/ 241 h 486"/>
                    <a:gd name="T54" fmla="*/ 18 w 270"/>
                    <a:gd name="T55" fmla="*/ 192 h 486"/>
                    <a:gd name="T56" fmla="*/ 44 w 270"/>
                    <a:gd name="T57" fmla="*/ 135 h 486"/>
                    <a:gd name="T58" fmla="*/ 66 w 270"/>
                    <a:gd name="T59" fmla="*/ 97 h 486"/>
                    <a:gd name="T60" fmla="*/ 88 w 270"/>
                    <a:gd name="T61" fmla="*/ 68 h 48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70" h="486">
                      <a:moveTo>
                        <a:pt x="88" y="68"/>
                      </a:moveTo>
                      <a:lnTo>
                        <a:pt x="137" y="27"/>
                      </a:lnTo>
                      <a:lnTo>
                        <a:pt x="193" y="4"/>
                      </a:lnTo>
                      <a:lnTo>
                        <a:pt x="219" y="0"/>
                      </a:lnTo>
                      <a:lnTo>
                        <a:pt x="241" y="6"/>
                      </a:lnTo>
                      <a:lnTo>
                        <a:pt x="263" y="21"/>
                      </a:lnTo>
                      <a:lnTo>
                        <a:pt x="270" y="44"/>
                      </a:lnTo>
                      <a:lnTo>
                        <a:pt x="265" y="80"/>
                      </a:lnTo>
                      <a:lnTo>
                        <a:pt x="237" y="135"/>
                      </a:lnTo>
                      <a:lnTo>
                        <a:pt x="199" y="182"/>
                      </a:lnTo>
                      <a:lnTo>
                        <a:pt x="177" y="215"/>
                      </a:lnTo>
                      <a:lnTo>
                        <a:pt x="161" y="252"/>
                      </a:lnTo>
                      <a:lnTo>
                        <a:pt x="164" y="283"/>
                      </a:lnTo>
                      <a:lnTo>
                        <a:pt x="177" y="321"/>
                      </a:lnTo>
                      <a:lnTo>
                        <a:pt x="208" y="349"/>
                      </a:lnTo>
                      <a:lnTo>
                        <a:pt x="215" y="380"/>
                      </a:lnTo>
                      <a:lnTo>
                        <a:pt x="221" y="414"/>
                      </a:lnTo>
                      <a:lnTo>
                        <a:pt x="203" y="458"/>
                      </a:lnTo>
                      <a:lnTo>
                        <a:pt x="182" y="475"/>
                      </a:lnTo>
                      <a:lnTo>
                        <a:pt x="137" y="486"/>
                      </a:lnTo>
                      <a:lnTo>
                        <a:pt x="106" y="486"/>
                      </a:lnTo>
                      <a:lnTo>
                        <a:pt x="71" y="465"/>
                      </a:lnTo>
                      <a:lnTo>
                        <a:pt x="38" y="425"/>
                      </a:lnTo>
                      <a:lnTo>
                        <a:pt x="16" y="385"/>
                      </a:lnTo>
                      <a:lnTo>
                        <a:pt x="2" y="328"/>
                      </a:lnTo>
                      <a:lnTo>
                        <a:pt x="0" y="289"/>
                      </a:lnTo>
                      <a:lnTo>
                        <a:pt x="2" y="241"/>
                      </a:lnTo>
                      <a:lnTo>
                        <a:pt x="18" y="192"/>
                      </a:lnTo>
                      <a:lnTo>
                        <a:pt x="44" y="135"/>
                      </a:lnTo>
                      <a:lnTo>
                        <a:pt x="66" y="97"/>
                      </a:lnTo>
                      <a:lnTo>
                        <a:pt x="88"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87" name="Freeform 13"/>
                <p:cNvSpPr>
                  <a:spLocks/>
                </p:cNvSpPr>
                <p:nvPr/>
              </p:nvSpPr>
              <p:spPr bwMode="auto">
                <a:xfrm>
                  <a:off x="1704" y="1870"/>
                  <a:ext cx="458" cy="367"/>
                </a:xfrm>
                <a:custGeom>
                  <a:avLst/>
                  <a:gdLst>
                    <a:gd name="T0" fmla="*/ 399 w 458"/>
                    <a:gd name="T1" fmla="*/ 191 h 367"/>
                    <a:gd name="T2" fmla="*/ 431 w 458"/>
                    <a:gd name="T3" fmla="*/ 185 h 367"/>
                    <a:gd name="T4" fmla="*/ 458 w 458"/>
                    <a:gd name="T5" fmla="*/ 204 h 367"/>
                    <a:gd name="T6" fmla="*/ 447 w 458"/>
                    <a:gd name="T7" fmla="*/ 253 h 367"/>
                    <a:gd name="T8" fmla="*/ 393 w 458"/>
                    <a:gd name="T9" fmla="*/ 322 h 367"/>
                    <a:gd name="T10" fmla="*/ 323 w 458"/>
                    <a:gd name="T11" fmla="*/ 354 h 367"/>
                    <a:gd name="T12" fmla="*/ 259 w 458"/>
                    <a:gd name="T13" fmla="*/ 367 h 367"/>
                    <a:gd name="T14" fmla="*/ 210 w 458"/>
                    <a:gd name="T15" fmla="*/ 365 h 367"/>
                    <a:gd name="T16" fmla="*/ 172 w 458"/>
                    <a:gd name="T17" fmla="*/ 341 h 367"/>
                    <a:gd name="T18" fmla="*/ 128 w 458"/>
                    <a:gd name="T19" fmla="*/ 293 h 367"/>
                    <a:gd name="T20" fmla="*/ 81 w 458"/>
                    <a:gd name="T21" fmla="*/ 216 h 367"/>
                    <a:gd name="T22" fmla="*/ 48 w 458"/>
                    <a:gd name="T23" fmla="*/ 142 h 367"/>
                    <a:gd name="T24" fmla="*/ 32 w 458"/>
                    <a:gd name="T25" fmla="*/ 134 h 367"/>
                    <a:gd name="T26" fmla="*/ 5 w 458"/>
                    <a:gd name="T27" fmla="*/ 117 h 367"/>
                    <a:gd name="T28" fmla="*/ 0 w 458"/>
                    <a:gd name="T29" fmla="*/ 72 h 367"/>
                    <a:gd name="T30" fmla="*/ 16 w 458"/>
                    <a:gd name="T31" fmla="*/ 32 h 367"/>
                    <a:gd name="T32" fmla="*/ 47 w 458"/>
                    <a:gd name="T33" fmla="*/ 0 h 367"/>
                    <a:gd name="T34" fmla="*/ 68 w 458"/>
                    <a:gd name="T35" fmla="*/ 9 h 367"/>
                    <a:gd name="T36" fmla="*/ 75 w 458"/>
                    <a:gd name="T37" fmla="*/ 44 h 367"/>
                    <a:gd name="T38" fmla="*/ 74 w 458"/>
                    <a:gd name="T39" fmla="*/ 85 h 367"/>
                    <a:gd name="T40" fmla="*/ 79 w 458"/>
                    <a:gd name="T41" fmla="*/ 136 h 367"/>
                    <a:gd name="T42" fmla="*/ 95 w 458"/>
                    <a:gd name="T43" fmla="*/ 187 h 367"/>
                    <a:gd name="T44" fmla="*/ 117 w 458"/>
                    <a:gd name="T45" fmla="*/ 233 h 367"/>
                    <a:gd name="T46" fmla="*/ 149 w 458"/>
                    <a:gd name="T47" fmla="*/ 276 h 367"/>
                    <a:gd name="T48" fmla="*/ 187 w 458"/>
                    <a:gd name="T49" fmla="*/ 305 h 367"/>
                    <a:gd name="T50" fmla="*/ 232 w 458"/>
                    <a:gd name="T51" fmla="*/ 318 h 367"/>
                    <a:gd name="T52" fmla="*/ 296 w 458"/>
                    <a:gd name="T53" fmla="*/ 312 h 367"/>
                    <a:gd name="T54" fmla="*/ 356 w 458"/>
                    <a:gd name="T55" fmla="*/ 288 h 367"/>
                    <a:gd name="T56" fmla="*/ 392 w 458"/>
                    <a:gd name="T57" fmla="*/ 238 h 367"/>
                    <a:gd name="T58" fmla="*/ 399 w 458"/>
                    <a:gd name="T59" fmla="*/ 191 h 36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58" h="367">
                      <a:moveTo>
                        <a:pt x="399" y="191"/>
                      </a:moveTo>
                      <a:lnTo>
                        <a:pt x="431" y="185"/>
                      </a:lnTo>
                      <a:lnTo>
                        <a:pt x="458" y="204"/>
                      </a:lnTo>
                      <a:lnTo>
                        <a:pt x="447" y="253"/>
                      </a:lnTo>
                      <a:lnTo>
                        <a:pt x="393" y="322"/>
                      </a:lnTo>
                      <a:lnTo>
                        <a:pt x="323" y="354"/>
                      </a:lnTo>
                      <a:lnTo>
                        <a:pt x="259" y="367"/>
                      </a:lnTo>
                      <a:lnTo>
                        <a:pt x="210" y="365"/>
                      </a:lnTo>
                      <a:lnTo>
                        <a:pt x="172" y="341"/>
                      </a:lnTo>
                      <a:lnTo>
                        <a:pt x="128" y="293"/>
                      </a:lnTo>
                      <a:lnTo>
                        <a:pt x="81" y="216"/>
                      </a:lnTo>
                      <a:lnTo>
                        <a:pt x="48" y="142"/>
                      </a:lnTo>
                      <a:lnTo>
                        <a:pt x="32" y="134"/>
                      </a:lnTo>
                      <a:lnTo>
                        <a:pt x="5" y="117"/>
                      </a:lnTo>
                      <a:lnTo>
                        <a:pt x="0" y="72"/>
                      </a:lnTo>
                      <a:lnTo>
                        <a:pt x="16" y="32"/>
                      </a:lnTo>
                      <a:lnTo>
                        <a:pt x="47" y="0"/>
                      </a:lnTo>
                      <a:lnTo>
                        <a:pt x="68" y="9"/>
                      </a:lnTo>
                      <a:lnTo>
                        <a:pt x="75" y="44"/>
                      </a:lnTo>
                      <a:lnTo>
                        <a:pt x="74" y="85"/>
                      </a:lnTo>
                      <a:lnTo>
                        <a:pt x="79" y="136"/>
                      </a:lnTo>
                      <a:lnTo>
                        <a:pt x="95" y="187"/>
                      </a:lnTo>
                      <a:lnTo>
                        <a:pt x="117" y="233"/>
                      </a:lnTo>
                      <a:lnTo>
                        <a:pt x="149" y="276"/>
                      </a:lnTo>
                      <a:lnTo>
                        <a:pt x="187" y="305"/>
                      </a:lnTo>
                      <a:lnTo>
                        <a:pt x="232" y="318"/>
                      </a:lnTo>
                      <a:lnTo>
                        <a:pt x="296" y="312"/>
                      </a:lnTo>
                      <a:lnTo>
                        <a:pt x="356" y="288"/>
                      </a:lnTo>
                      <a:lnTo>
                        <a:pt x="392" y="238"/>
                      </a:lnTo>
                      <a:lnTo>
                        <a:pt x="399" y="19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88" name="Freeform 12"/>
                <p:cNvSpPr>
                  <a:spLocks/>
                </p:cNvSpPr>
                <p:nvPr/>
              </p:nvSpPr>
              <p:spPr bwMode="auto">
                <a:xfrm>
                  <a:off x="1667" y="1984"/>
                  <a:ext cx="374" cy="258"/>
                </a:xfrm>
                <a:custGeom>
                  <a:avLst/>
                  <a:gdLst>
                    <a:gd name="T0" fmla="*/ 280 w 374"/>
                    <a:gd name="T1" fmla="*/ 46 h 258"/>
                    <a:gd name="T2" fmla="*/ 325 w 374"/>
                    <a:gd name="T3" fmla="*/ 17 h 258"/>
                    <a:gd name="T4" fmla="*/ 361 w 374"/>
                    <a:gd name="T5" fmla="*/ 12 h 258"/>
                    <a:gd name="T6" fmla="*/ 374 w 374"/>
                    <a:gd name="T7" fmla="*/ 31 h 258"/>
                    <a:gd name="T8" fmla="*/ 352 w 374"/>
                    <a:gd name="T9" fmla="*/ 69 h 258"/>
                    <a:gd name="T10" fmla="*/ 275 w 374"/>
                    <a:gd name="T11" fmla="*/ 121 h 258"/>
                    <a:gd name="T12" fmla="*/ 242 w 374"/>
                    <a:gd name="T13" fmla="*/ 164 h 258"/>
                    <a:gd name="T14" fmla="*/ 204 w 374"/>
                    <a:gd name="T15" fmla="*/ 227 h 258"/>
                    <a:gd name="T16" fmla="*/ 168 w 374"/>
                    <a:gd name="T17" fmla="*/ 258 h 258"/>
                    <a:gd name="T18" fmla="*/ 145 w 374"/>
                    <a:gd name="T19" fmla="*/ 237 h 258"/>
                    <a:gd name="T20" fmla="*/ 107 w 374"/>
                    <a:gd name="T21" fmla="*/ 179 h 258"/>
                    <a:gd name="T22" fmla="*/ 70 w 374"/>
                    <a:gd name="T23" fmla="*/ 117 h 258"/>
                    <a:gd name="T24" fmla="*/ 47 w 374"/>
                    <a:gd name="T25" fmla="*/ 87 h 258"/>
                    <a:gd name="T26" fmla="*/ 27 w 374"/>
                    <a:gd name="T27" fmla="*/ 83 h 258"/>
                    <a:gd name="T28" fmla="*/ 0 w 374"/>
                    <a:gd name="T29" fmla="*/ 69 h 258"/>
                    <a:gd name="T30" fmla="*/ 11 w 374"/>
                    <a:gd name="T31" fmla="*/ 25 h 258"/>
                    <a:gd name="T32" fmla="*/ 33 w 374"/>
                    <a:gd name="T33" fmla="*/ 0 h 258"/>
                    <a:gd name="T34" fmla="*/ 69 w 374"/>
                    <a:gd name="T35" fmla="*/ 12 h 258"/>
                    <a:gd name="T36" fmla="*/ 76 w 374"/>
                    <a:gd name="T37" fmla="*/ 65 h 258"/>
                    <a:gd name="T38" fmla="*/ 90 w 374"/>
                    <a:gd name="T39" fmla="*/ 100 h 258"/>
                    <a:gd name="T40" fmla="*/ 119 w 374"/>
                    <a:gd name="T41" fmla="*/ 152 h 258"/>
                    <a:gd name="T42" fmla="*/ 150 w 374"/>
                    <a:gd name="T43" fmla="*/ 198 h 258"/>
                    <a:gd name="T44" fmla="*/ 168 w 374"/>
                    <a:gd name="T45" fmla="*/ 204 h 258"/>
                    <a:gd name="T46" fmla="*/ 206 w 374"/>
                    <a:gd name="T47" fmla="*/ 146 h 258"/>
                    <a:gd name="T48" fmla="*/ 237 w 374"/>
                    <a:gd name="T49" fmla="*/ 87 h 258"/>
                    <a:gd name="T50" fmla="*/ 280 w 374"/>
                    <a:gd name="T51" fmla="*/ 46 h 25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74" h="258">
                      <a:moveTo>
                        <a:pt x="280" y="46"/>
                      </a:moveTo>
                      <a:lnTo>
                        <a:pt x="325" y="17"/>
                      </a:lnTo>
                      <a:lnTo>
                        <a:pt x="361" y="12"/>
                      </a:lnTo>
                      <a:lnTo>
                        <a:pt x="374" y="31"/>
                      </a:lnTo>
                      <a:lnTo>
                        <a:pt x="352" y="69"/>
                      </a:lnTo>
                      <a:lnTo>
                        <a:pt x="275" y="121"/>
                      </a:lnTo>
                      <a:lnTo>
                        <a:pt x="242" y="164"/>
                      </a:lnTo>
                      <a:lnTo>
                        <a:pt x="204" y="227"/>
                      </a:lnTo>
                      <a:lnTo>
                        <a:pt x="168" y="258"/>
                      </a:lnTo>
                      <a:lnTo>
                        <a:pt x="145" y="237"/>
                      </a:lnTo>
                      <a:lnTo>
                        <a:pt x="107" y="179"/>
                      </a:lnTo>
                      <a:lnTo>
                        <a:pt x="70" y="117"/>
                      </a:lnTo>
                      <a:lnTo>
                        <a:pt x="47" y="87"/>
                      </a:lnTo>
                      <a:lnTo>
                        <a:pt x="27" y="83"/>
                      </a:lnTo>
                      <a:lnTo>
                        <a:pt x="0" y="69"/>
                      </a:lnTo>
                      <a:lnTo>
                        <a:pt x="11" y="25"/>
                      </a:lnTo>
                      <a:lnTo>
                        <a:pt x="33" y="0"/>
                      </a:lnTo>
                      <a:lnTo>
                        <a:pt x="69" y="12"/>
                      </a:lnTo>
                      <a:lnTo>
                        <a:pt x="76" y="65"/>
                      </a:lnTo>
                      <a:lnTo>
                        <a:pt x="90" y="100"/>
                      </a:lnTo>
                      <a:lnTo>
                        <a:pt x="119" y="152"/>
                      </a:lnTo>
                      <a:lnTo>
                        <a:pt x="150" y="198"/>
                      </a:lnTo>
                      <a:lnTo>
                        <a:pt x="168" y="204"/>
                      </a:lnTo>
                      <a:lnTo>
                        <a:pt x="206" y="146"/>
                      </a:lnTo>
                      <a:lnTo>
                        <a:pt x="237" y="87"/>
                      </a:lnTo>
                      <a:lnTo>
                        <a:pt x="280"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89" name="Freeform 11"/>
                <p:cNvSpPr>
                  <a:spLocks/>
                </p:cNvSpPr>
                <p:nvPr/>
              </p:nvSpPr>
              <p:spPr bwMode="auto">
                <a:xfrm>
                  <a:off x="1783" y="2436"/>
                  <a:ext cx="188" cy="494"/>
                </a:xfrm>
                <a:custGeom>
                  <a:avLst/>
                  <a:gdLst>
                    <a:gd name="T0" fmla="*/ 175 w 188"/>
                    <a:gd name="T1" fmla="*/ 0 h 494"/>
                    <a:gd name="T2" fmla="*/ 188 w 188"/>
                    <a:gd name="T3" fmla="*/ 15 h 494"/>
                    <a:gd name="T4" fmla="*/ 188 w 188"/>
                    <a:gd name="T5" fmla="*/ 40 h 494"/>
                    <a:gd name="T6" fmla="*/ 172 w 188"/>
                    <a:gd name="T7" fmla="*/ 61 h 494"/>
                    <a:gd name="T8" fmla="*/ 148 w 188"/>
                    <a:gd name="T9" fmla="*/ 95 h 494"/>
                    <a:gd name="T10" fmla="*/ 120 w 188"/>
                    <a:gd name="T11" fmla="*/ 131 h 494"/>
                    <a:gd name="T12" fmla="*/ 100 w 188"/>
                    <a:gd name="T13" fmla="*/ 163 h 494"/>
                    <a:gd name="T14" fmla="*/ 89 w 188"/>
                    <a:gd name="T15" fmla="*/ 204 h 494"/>
                    <a:gd name="T16" fmla="*/ 89 w 188"/>
                    <a:gd name="T17" fmla="*/ 261 h 494"/>
                    <a:gd name="T18" fmla="*/ 106 w 188"/>
                    <a:gd name="T19" fmla="*/ 312 h 494"/>
                    <a:gd name="T20" fmla="*/ 128 w 188"/>
                    <a:gd name="T21" fmla="*/ 367 h 494"/>
                    <a:gd name="T22" fmla="*/ 159 w 188"/>
                    <a:gd name="T23" fmla="*/ 420 h 494"/>
                    <a:gd name="T24" fmla="*/ 170 w 188"/>
                    <a:gd name="T25" fmla="*/ 452 h 494"/>
                    <a:gd name="T26" fmla="*/ 166 w 188"/>
                    <a:gd name="T27" fmla="*/ 488 h 494"/>
                    <a:gd name="T28" fmla="*/ 142 w 188"/>
                    <a:gd name="T29" fmla="*/ 494 h 494"/>
                    <a:gd name="T30" fmla="*/ 117 w 188"/>
                    <a:gd name="T31" fmla="*/ 488 h 494"/>
                    <a:gd name="T32" fmla="*/ 88 w 188"/>
                    <a:gd name="T33" fmla="*/ 481 h 494"/>
                    <a:gd name="T34" fmla="*/ 46 w 188"/>
                    <a:gd name="T35" fmla="*/ 483 h 494"/>
                    <a:gd name="T36" fmla="*/ 5 w 188"/>
                    <a:gd name="T37" fmla="*/ 488 h 494"/>
                    <a:gd name="T38" fmla="*/ 0 w 188"/>
                    <a:gd name="T39" fmla="*/ 477 h 494"/>
                    <a:gd name="T40" fmla="*/ 2 w 188"/>
                    <a:gd name="T41" fmla="*/ 460 h 494"/>
                    <a:gd name="T42" fmla="*/ 38 w 188"/>
                    <a:gd name="T43" fmla="*/ 441 h 494"/>
                    <a:gd name="T44" fmla="*/ 66 w 188"/>
                    <a:gd name="T45" fmla="*/ 441 h 494"/>
                    <a:gd name="T46" fmla="*/ 93 w 188"/>
                    <a:gd name="T47" fmla="*/ 449 h 494"/>
                    <a:gd name="T48" fmla="*/ 126 w 188"/>
                    <a:gd name="T49" fmla="*/ 464 h 494"/>
                    <a:gd name="T50" fmla="*/ 137 w 188"/>
                    <a:gd name="T51" fmla="*/ 460 h 494"/>
                    <a:gd name="T52" fmla="*/ 137 w 188"/>
                    <a:gd name="T53" fmla="*/ 441 h 494"/>
                    <a:gd name="T54" fmla="*/ 106 w 188"/>
                    <a:gd name="T55" fmla="*/ 392 h 494"/>
                    <a:gd name="T56" fmla="*/ 78 w 188"/>
                    <a:gd name="T57" fmla="*/ 341 h 494"/>
                    <a:gd name="T58" fmla="*/ 51 w 188"/>
                    <a:gd name="T59" fmla="*/ 284 h 494"/>
                    <a:gd name="T60" fmla="*/ 38 w 188"/>
                    <a:gd name="T61" fmla="*/ 227 h 494"/>
                    <a:gd name="T62" fmla="*/ 44 w 188"/>
                    <a:gd name="T63" fmla="*/ 170 h 494"/>
                    <a:gd name="T64" fmla="*/ 73 w 188"/>
                    <a:gd name="T65" fmla="*/ 102 h 494"/>
                    <a:gd name="T66" fmla="*/ 104 w 188"/>
                    <a:gd name="T67" fmla="*/ 51 h 494"/>
                    <a:gd name="T68" fmla="*/ 131 w 188"/>
                    <a:gd name="T69" fmla="*/ 11 h 494"/>
                    <a:gd name="T70" fmla="*/ 153 w 188"/>
                    <a:gd name="T71" fmla="*/ 0 h 494"/>
                    <a:gd name="T72" fmla="*/ 175 w 188"/>
                    <a:gd name="T73" fmla="*/ 0 h 49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8" h="494">
                      <a:moveTo>
                        <a:pt x="175" y="0"/>
                      </a:moveTo>
                      <a:lnTo>
                        <a:pt x="188" y="15"/>
                      </a:lnTo>
                      <a:lnTo>
                        <a:pt x="188" y="40"/>
                      </a:lnTo>
                      <a:lnTo>
                        <a:pt x="172" y="61"/>
                      </a:lnTo>
                      <a:lnTo>
                        <a:pt x="148" y="95"/>
                      </a:lnTo>
                      <a:lnTo>
                        <a:pt x="120" y="131"/>
                      </a:lnTo>
                      <a:lnTo>
                        <a:pt x="100" y="163"/>
                      </a:lnTo>
                      <a:lnTo>
                        <a:pt x="89" y="204"/>
                      </a:lnTo>
                      <a:lnTo>
                        <a:pt x="89" y="261"/>
                      </a:lnTo>
                      <a:lnTo>
                        <a:pt x="106" y="312"/>
                      </a:lnTo>
                      <a:lnTo>
                        <a:pt x="128" y="367"/>
                      </a:lnTo>
                      <a:lnTo>
                        <a:pt x="159" y="420"/>
                      </a:lnTo>
                      <a:lnTo>
                        <a:pt x="170" y="452"/>
                      </a:lnTo>
                      <a:lnTo>
                        <a:pt x="166" y="488"/>
                      </a:lnTo>
                      <a:lnTo>
                        <a:pt x="142" y="494"/>
                      </a:lnTo>
                      <a:lnTo>
                        <a:pt x="117" y="488"/>
                      </a:lnTo>
                      <a:lnTo>
                        <a:pt x="88" y="481"/>
                      </a:lnTo>
                      <a:lnTo>
                        <a:pt x="46" y="483"/>
                      </a:lnTo>
                      <a:lnTo>
                        <a:pt x="5" y="488"/>
                      </a:lnTo>
                      <a:lnTo>
                        <a:pt x="0" y="477"/>
                      </a:lnTo>
                      <a:lnTo>
                        <a:pt x="2" y="460"/>
                      </a:lnTo>
                      <a:lnTo>
                        <a:pt x="38" y="441"/>
                      </a:lnTo>
                      <a:lnTo>
                        <a:pt x="66" y="441"/>
                      </a:lnTo>
                      <a:lnTo>
                        <a:pt x="93" y="449"/>
                      </a:lnTo>
                      <a:lnTo>
                        <a:pt x="126" y="464"/>
                      </a:lnTo>
                      <a:lnTo>
                        <a:pt x="137" y="460"/>
                      </a:lnTo>
                      <a:lnTo>
                        <a:pt x="137" y="441"/>
                      </a:lnTo>
                      <a:lnTo>
                        <a:pt x="106" y="392"/>
                      </a:lnTo>
                      <a:lnTo>
                        <a:pt x="78" y="341"/>
                      </a:lnTo>
                      <a:lnTo>
                        <a:pt x="51" y="284"/>
                      </a:lnTo>
                      <a:lnTo>
                        <a:pt x="38" y="227"/>
                      </a:lnTo>
                      <a:lnTo>
                        <a:pt x="44" y="170"/>
                      </a:lnTo>
                      <a:lnTo>
                        <a:pt x="73" y="102"/>
                      </a:lnTo>
                      <a:lnTo>
                        <a:pt x="104" y="51"/>
                      </a:lnTo>
                      <a:lnTo>
                        <a:pt x="131" y="11"/>
                      </a:lnTo>
                      <a:lnTo>
                        <a:pt x="153" y="0"/>
                      </a:lnTo>
                      <a:lnTo>
                        <a:pt x="17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90" name="Freeform 10"/>
                <p:cNvSpPr>
                  <a:spLocks/>
                </p:cNvSpPr>
                <p:nvPr/>
              </p:nvSpPr>
              <p:spPr bwMode="auto">
                <a:xfrm>
                  <a:off x="1634" y="2411"/>
                  <a:ext cx="431" cy="368"/>
                </a:xfrm>
                <a:custGeom>
                  <a:avLst/>
                  <a:gdLst>
                    <a:gd name="T0" fmla="*/ 368 w 431"/>
                    <a:gd name="T1" fmla="*/ 11 h 368"/>
                    <a:gd name="T2" fmla="*/ 406 w 431"/>
                    <a:gd name="T3" fmla="*/ 0 h 368"/>
                    <a:gd name="T4" fmla="*/ 422 w 431"/>
                    <a:gd name="T5" fmla="*/ 13 h 368"/>
                    <a:gd name="T6" fmla="*/ 431 w 431"/>
                    <a:gd name="T7" fmla="*/ 48 h 368"/>
                    <a:gd name="T8" fmla="*/ 345 w 431"/>
                    <a:gd name="T9" fmla="*/ 105 h 368"/>
                    <a:gd name="T10" fmla="*/ 271 w 431"/>
                    <a:gd name="T11" fmla="*/ 122 h 368"/>
                    <a:gd name="T12" fmla="*/ 199 w 431"/>
                    <a:gd name="T13" fmla="*/ 137 h 368"/>
                    <a:gd name="T14" fmla="*/ 136 w 431"/>
                    <a:gd name="T15" fmla="*/ 143 h 368"/>
                    <a:gd name="T16" fmla="*/ 75 w 431"/>
                    <a:gd name="T17" fmla="*/ 139 h 368"/>
                    <a:gd name="T18" fmla="*/ 56 w 431"/>
                    <a:gd name="T19" fmla="*/ 149 h 368"/>
                    <a:gd name="T20" fmla="*/ 54 w 431"/>
                    <a:gd name="T21" fmla="*/ 177 h 368"/>
                    <a:gd name="T22" fmla="*/ 81 w 431"/>
                    <a:gd name="T23" fmla="*/ 200 h 368"/>
                    <a:gd name="T24" fmla="*/ 126 w 431"/>
                    <a:gd name="T25" fmla="*/ 236 h 368"/>
                    <a:gd name="T26" fmla="*/ 185 w 431"/>
                    <a:gd name="T27" fmla="*/ 280 h 368"/>
                    <a:gd name="T28" fmla="*/ 253 w 431"/>
                    <a:gd name="T29" fmla="*/ 317 h 368"/>
                    <a:gd name="T30" fmla="*/ 271 w 431"/>
                    <a:gd name="T31" fmla="*/ 322 h 368"/>
                    <a:gd name="T32" fmla="*/ 280 w 431"/>
                    <a:gd name="T33" fmla="*/ 334 h 368"/>
                    <a:gd name="T34" fmla="*/ 260 w 431"/>
                    <a:gd name="T35" fmla="*/ 355 h 368"/>
                    <a:gd name="T36" fmla="*/ 217 w 431"/>
                    <a:gd name="T37" fmla="*/ 366 h 368"/>
                    <a:gd name="T38" fmla="*/ 158 w 431"/>
                    <a:gd name="T39" fmla="*/ 368 h 368"/>
                    <a:gd name="T40" fmla="*/ 124 w 431"/>
                    <a:gd name="T41" fmla="*/ 362 h 368"/>
                    <a:gd name="T42" fmla="*/ 119 w 431"/>
                    <a:gd name="T43" fmla="*/ 337 h 368"/>
                    <a:gd name="T44" fmla="*/ 131 w 431"/>
                    <a:gd name="T45" fmla="*/ 326 h 368"/>
                    <a:gd name="T46" fmla="*/ 158 w 431"/>
                    <a:gd name="T47" fmla="*/ 337 h 368"/>
                    <a:gd name="T48" fmla="*/ 190 w 431"/>
                    <a:gd name="T49" fmla="*/ 339 h 368"/>
                    <a:gd name="T50" fmla="*/ 217 w 431"/>
                    <a:gd name="T51" fmla="*/ 337 h 368"/>
                    <a:gd name="T52" fmla="*/ 226 w 431"/>
                    <a:gd name="T53" fmla="*/ 328 h 368"/>
                    <a:gd name="T54" fmla="*/ 174 w 431"/>
                    <a:gd name="T55" fmla="*/ 303 h 368"/>
                    <a:gd name="T56" fmla="*/ 110 w 431"/>
                    <a:gd name="T57" fmla="*/ 265 h 368"/>
                    <a:gd name="T58" fmla="*/ 32 w 431"/>
                    <a:gd name="T59" fmla="*/ 212 h 368"/>
                    <a:gd name="T60" fmla="*/ 7 w 431"/>
                    <a:gd name="T61" fmla="*/ 191 h 368"/>
                    <a:gd name="T62" fmla="*/ 0 w 431"/>
                    <a:gd name="T63" fmla="*/ 160 h 368"/>
                    <a:gd name="T64" fmla="*/ 5 w 431"/>
                    <a:gd name="T65" fmla="*/ 139 h 368"/>
                    <a:gd name="T66" fmla="*/ 23 w 431"/>
                    <a:gd name="T67" fmla="*/ 116 h 368"/>
                    <a:gd name="T68" fmla="*/ 50 w 431"/>
                    <a:gd name="T69" fmla="*/ 99 h 368"/>
                    <a:gd name="T70" fmla="*/ 108 w 431"/>
                    <a:gd name="T71" fmla="*/ 86 h 368"/>
                    <a:gd name="T72" fmla="*/ 151 w 431"/>
                    <a:gd name="T73" fmla="*/ 76 h 368"/>
                    <a:gd name="T74" fmla="*/ 201 w 431"/>
                    <a:gd name="T75" fmla="*/ 65 h 368"/>
                    <a:gd name="T76" fmla="*/ 250 w 431"/>
                    <a:gd name="T77" fmla="*/ 51 h 368"/>
                    <a:gd name="T78" fmla="*/ 307 w 431"/>
                    <a:gd name="T79" fmla="*/ 29 h 368"/>
                    <a:gd name="T80" fmla="*/ 368 w 431"/>
                    <a:gd name="T81" fmla="*/ 11 h 3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31" h="368">
                      <a:moveTo>
                        <a:pt x="368" y="11"/>
                      </a:moveTo>
                      <a:lnTo>
                        <a:pt x="406" y="0"/>
                      </a:lnTo>
                      <a:lnTo>
                        <a:pt x="422" y="13"/>
                      </a:lnTo>
                      <a:lnTo>
                        <a:pt x="431" y="48"/>
                      </a:lnTo>
                      <a:lnTo>
                        <a:pt x="345" y="105"/>
                      </a:lnTo>
                      <a:lnTo>
                        <a:pt x="271" y="122"/>
                      </a:lnTo>
                      <a:lnTo>
                        <a:pt x="199" y="137"/>
                      </a:lnTo>
                      <a:lnTo>
                        <a:pt x="136" y="143"/>
                      </a:lnTo>
                      <a:lnTo>
                        <a:pt x="75" y="139"/>
                      </a:lnTo>
                      <a:lnTo>
                        <a:pt x="56" y="149"/>
                      </a:lnTo>
                      <a:lnTo>
                        <a:pt x="54" y="177"/>
                      </a:lnTo>
                      <a:lnTo>
                        <a:pt x="81" y="200"/>
                      </a:lnTo>
                      <a:lnTo>
                        <a:pt x="126" y="236"/>
                      </a:lnTo>
                      <a:lnTo>
                        <a:pt x="185" y="280"/>
                      </a:lnTo>
                      <a:lnTo>
                        <a:pt x="253" y="317"/>
                      </a:lnTo>
                      <a:lnTo>
                        <a:pt x="271" y="322"/>
                      </a:lnTo>
                      <a:lnTo>
                        <a:pt x="280" y="334"/>
                      </a:lnTo>
                      <a:lnTo>
                        <a:pt x="260" y="355"/>
                      </a:lnTo>
                      <a:lnTo>
                        <a:pt x="217" y="366"/>
                      </a:lnTo>
                      <a:lnTo>
                        <a:pt x="158" y="368"/>
                      </a:lnTo>
                      <a:lnTo>
                        <a:pt x="124" y="362"/>
                      </a:lnTo>
                      <a:lnTo>
                        <a:pt x="119" y="337"/>
                      </a:lnTo>
                      <a:lnTo>
                        <a:pt x="131" y="326"/>
                      </a:lnTo>
                      <a:lnTo>
                        <a:pt x="158" y="337"/>
                      </a:lnTo>
                      <a:lnTo>
                        <a:pt x="190" y="339"/>
                      </a:lnTo>
                      <a:lnTo>
                        <a:pt x="217" y="337"/>
                      </a:lnTo>
                      <a:lnTo>
                        <a:pt x="226" y="328"/>
                      </a:lnTo>
                      <a:lnTo>
                        <a:pt x="174" y="303"/>
                      </a:lnTo>
                      <a:lnTo>
                        <a:pt x="110" y="265"/>
                      </a:lnTo>
                      <a:lnTo>
                        <a:pt x="32" y="212"/>
                      </a:lnTo>
                      <a:lnTo>
                        <a:pt x="7" y="191"/>
                      </a:lnTo>
                      <a:lnTo>
                        <a:pt x="0" y="160"/>
                      </a:lnTo>
                      <a:lnTo>
                        <a:pt x="5" y="139"/>
                      </a:lnTo>
                      <a:lnTo>
                        <a:pt x="23" y="116"/>
                      </a:lnTo>
                      <a:lnTo>
                        <a:pt x="50" y="99"/>
                      </a:lnTo>
                      <a:lnTo>
                        <a:pt x="108" y="86"/>
                      </a:lnTo>
                      <a:lnTo>
                        <a:pt x="151" y="76"/>
                      </a:lnTo>
                      <a:lnTo>
                        <a:pt x="201" y="65"/>
                      </a:lnTo>
                      <a:lnTo>
                        <a:pt x="250" y="51"/>
                      </a:lnTo>
                      <a:lnTo>
                        <a:pt x="307" y="29"/>
                      </a:lnTo>
                      <a:lnTo>
                        <a:pt x="368"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3081" name="Group 5"/>
              <p:cNvGrpSpPr>
                <a:grpSpLocks/>
              </p:cNvGrpSpPr>
              <p:nvPr/>
            </p:nvGrpSpPr>
            <p:grpSpPr bwMode="auto">
              <a:xfrm>
                <a:off x="1615" y="1351"/>
                <a:ext cx="584" cy="823"/>
                <a:chOff x="1615" y="1351"/>
                <a:chExt cx="584" cy="823"/>
              </a:xfrm>
            </p:grpSpPr>
            <p:sp>
              <p:nvSpPr>
                <p:cNvPr id="3082" name="Freeform 8"/>
                <p:cNvSpPr>
                  <a:spLocks/>
                </p:cNvSpPr>
                <p:nvPr/>
              </p:nvSpPr>
              <p:spPr bwMode="auto">
                <a:xfrm>
                  <a:off x="1615" y="1552"/>
                  <a:ext cx="361" cy="622"/>
                </a:xfrm>
                <a:custGeom>
                  <a:avLst/>
                  <a:gdLst>
                    <a:gd name="T0" fmla="*/ 76 w 361"/>
                    <a:gd name="T1" fmla="*/ 496 h 622"/>
                    <a:gd name="T2" fmla="*/ 42 w 361"/>
                    <a:gd name="T3" fmla="*/ 548 h 622"/>
                    <a:gd name="T4" fmla="*/ 0 w 361"/>
                    <a:gd name="T5" fmla="*/ 599 h 622"/>
                    <a:gd name="T6" fmla="*/ 11 w 361"/>
                    <a:gd name="T7" fmla="*/ 614 h 622"/>
                    <a:gd name="T8" fmla="*/ 42 w 361"/>
                    <a:gd name="T9" fmla="*/ 622 h 622"/>
                    <a:gd name="T10" fmla="*/ 97 w 361"/>
                    <a:gd name="T11" fmla="*/ 530 h 622"/>
                    <a:gd name="T12" fmla="*/ 161 w 361"/>
                    <a:gd name="T13" fmla="*/ 418 h 622"/>
                    <a:gd name="T14" fmla="*/ 255 w 361"/>
                    <a:gd name="T15" fmla="*/ 241 h 622"/>
                    <a:gd name="T16" fmla="*/ 330 w 361"/>
                    <a:gd name="T17" fmla="*/ 90 h 622"/>
                    <a:gd name="T18" fmla="*/ 361 w 361"/>
                    <a:gd name="T19" fmla="*/ 9 h 622"/>
                    <a:gd name="T20" fmla="*/ 325 w 361"/>
                    <a:gd name="T21" fmla="*/ 0 h 622"/>
                    <a:gd name="T22" fmla="*/ 314 w 361"/>
                    <a:gd name="T23" fmla="*/ 57 h 622"/>
                    <a:gd name="T24" fmla="*/ 291 w 361"/>
                    <a:gd name="T25" fmla="*/ 123 h 622"/>
                    <a:gd name="T26" fmla="*/ 244 w 361"/>
                    <a:gd name="T27" fmla="*/ 213 h 622"/>
                    <a:gd name="T28" fmla="*/ 182 w 361"/>
                    <a:gd name="T29" fmla="*/ 332 h 622"/>
                    <a:gd name="T30" fmla="*/ 119 w 361"/>
                    <a:gd name="T31" fmla="*/ 430 h 622"/>
                    <a:gd name="T32" fmla="*/ 76 w 361"/>
                    <a:gd name="T33" fmla="*/ 496 h 62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61" h="622">
                      <a:moveTo>
                        <a:pt x="76" y="496"/>
                      </a:moveTo>
                      <a:lnTo>
                        <a:pt x="42" y="548"/>
                      </a:lnTo>
                      <a:lnTo>
                        <a:pt x="0" y="599"/>
                      </a:lnTo>
                      <a:lnTo>
                        <a:pt x="11" y="614"/>
                      </a:lnTo>
                      <a:lnTo>
                        <a:pt x="42" y="622"/>
                      </a:lnTo>
                      <a:lnTo>
                        <a:pt x="97" y="530"/>
                      </a:lnTo>
                      <a:lnTo>
                        <a:pt x="161" y="418"/>
                      </a:lnTo>
                      <a:lnTo>
                        <a:pt x="255" y="241"/>
                      </a:lnTo>
                      <a:lnTo>
                        <a:pt x="330" y="90"/>
                      </a:lnTo>
                      <a:lnTo>
                        <a:pt x="361" y="9"/>
                      </a:lnTo>
                      <a:lnTo>
                        <a:pt x="325" y="0"/>
                      </a:lnTo>
                      <a:lnTo>
                        <a:pt x="314" y="57"/>
                      </a:lnTo>
                      <a:lnTo>
                        <a:pt x="291" y="123"/>
                      </a:lnTo>
                      <a:lnTo>
                        <a:pt x="244" y="213"/>
                      </a:lnTo>
                      <a:lnTo>
                        <a:pt x="182" y="332"/>
                      </a:lnTo>
                      <a:lnTo>
                        <a:pt x="119" y="430"/>
                      </a:lnTo>
                      <a:lnTo>
                        <a:pt x="76" y="4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83" name="Freeform 7"/>
                <p:cNvSpPr>
                  <a:spLocks/>
                </p:cNvSpPr>
                <p:nvPr/>
              </p:nvSpPr>
              <p:spPr bwMode="auto">
                <a:xfrm>
                  <a:off x="1724" y="1351"/>
                  <a:ext cx="475" cy="274"/>
                </a:xfrm>
                <a:custGeom>
                  <a:avLst/>
                  <a:gdLst>
                    <a:gd name="T0" fmla="*/ 91 w 475"/>
                    <a:gd name="T1" fmla="*/ 194 h 274"/>
                    <a:gd name="T2" fmla="*/ 217 w 475"/>
                    <a:gd name="T3" fmla="*/ 199 h 274"/>
                    <a:gd name="T4" fmla="*/ 301 w 475"/>
                    <a:gd name="T5" fmla="*/ 222 h 274"/>
                    <a:gd name="T6" fmla="*/ 387 w 475"/>
                    <a:gd name="T7" fmla="*/ 251 h 274"/>
                    <a:gd name="T8" fmla="*/ 419 w 475"/>
                    <a:gd name="T9" fmla="*/ 241 h 274"/>
                    <a:gd name="T10" fmla="*/ 452 w 475"/>
                    <a:gd name="T11" fmla="*/ 201 h 274"/>
                    <a:gd name="T12" fmla="*/ 459 w 475"/>
                    <a:gd name="T13" fmla="*/ 165 h 274"/>
                    <a:gd name="T14" fmla="*/ 457 w 475"/>
                    <a:gd name="T15" fmla="*/ 126 h 274"/>
                    <a:gd name="T16" fmla="*/ 443 w 475"/>
                    <a:gd name="T17" fmla="*/ 96 h 274"/>
                    <a:gd name="T18" fmla="*/ 333 w 475"/>
                    <a:gd name="T19" fmla="*/ 56 h 274"/>
                    <a:gd name="T20" fmla="*/ 228 w 475"/>
                    <a:gd name="T21" fmla="*/ 23 h 274"/>
                    <a:gd name="T22" fmla="*/ 136 w 475"/>
                    <a:gd name="T23" fmla="*/ 17 h 274"/>
                    <a:gd name="T24" fmla="*/ 108 w 475"/>
                    <a:gd name="T25" fmla="*/ 23 h 274"/>
                    <a:gd name="T26" fmla="*/ 129 w 475"/>
                    <a:gd name="T27" fmla="*/ 56 h 274"/>
                    <a:gd name="T28" fmla="*/ 129 w 475"/>
                    <a:gd name="T29" fmla="*/ 121 h 274"/>
                    <a:gd name="T30" fmla="*/ 104 w 475"/>
                    <a:gd name="T31" fmla="*/ 165 h 274"/>
                    <a:gd name="T32" fmla="*/ 104 w 475"/>
                    <a:gd name="T33" fmla="*/ 130 h 274"/>
                    <a:gd name="T34" fmla="*/ 113 w 475"/>
                    <a:gd name="T35" fmla="*/ 84 h 274"/>
                    <a:gd name="T36" fmla="*/ 102 w 475"/>
                    <a:gd name="T37" fmla="*/ 57 h 274"/>
                    <a:gd name="T38" fmla="*/ 82 w 475"/>
                    <a:gd name="T39" fmla="*/ 38 h 274"/>
                    <a:gd name="T40" fmla="*/ 65 w 475"/>
                    <a:gd name="T41" fmla="*/ 40 h 274"/>
                    <a:gd name="T42" fmla="*/ 34 w 475"/>
                    <a:gd name="T43" fmla="*/ 67 h 274"/>
                    <a:gd name="T44" fmla="*/ 23 w 475"/>
                    <a:gd name="T45" fmla="*/ 103 h 274"/>
                    <a:gd name="T46" fmla="*/ 23 w 475"/>
                    <a:gd name="T47" fmla="*/ 144 h 274"/>
                    <a:gd name="T48" fmla="*/ 39 w 475"/>
                    <a:gd name="T49" fmla="*/ 176 h 274"/>
                    <a:gd name="T50" fmla="*/ 65 w 475"/>
                    <a:gd name="T51" fmla="*/ 176 h 274"/>
                    <a:gd name="T52" fmla="*/ 86 w 475"/>
                    <a:gd name="T53" fmla="*/ 172 h 274"/>
                    <a:gd name="T54" fmla="*/ 93 w 475"/>
                    <a:gd name="T55" fmla="*/ 167 h 274"/>
                    <a:gd name="T56" fmla="*/ 70 w 475"/>
                    <a:gd name="T57" fmla="*/ 211 h 274"/>
                    <a:gd name="T58" fmla="*/ 27 w 475"/>
                    <a:gd name="T59" fmla="*/ 194 h 274"/>
                    <a:gd name="T60" fmla="*/ 5 w 475"/>
                    <a:gd name="T61" fmla="*/ 165 h 274"/>
                    <a:gd name="T62" fmla="*/ 0 w 475"/>
                    <a:gd name="T63" fmla="*/ 126 h 274"/>
                    <a:gd name="T64" fmla="*/ 11 w 475"/>
                    <a:gd name="T65" fmla="*/ 84 h 274"/>
                    <a:gd name="T66" fmla="*/ 27 w 475"/>
                    <a:gd name="T67" fmla="*/ 44 h 274"/>
                    <a:gd name="T68" fmla="*/ 59 w 475"/>
                    <a:gd name="T69" fmla="*/ 21 h 274"/>
                    <a:gd name="T70" fmla="*/ 99 w 475"/>
                    <a:gd name="T71" fmla="*/ 6 h 274"/>
                    <a:gd name="T72" fmla="*/ 140 w 475"/>
                    <a:gd name="T73" fmla="*/ 0 h 274"/>
                    <a:gd name="T74" fmla="*/ 190 w 475"/>
                    <a:gd name="T75" fmla="*/ 0 h 274"/>
                    <a:gd name="T76" fmla="*/ 244 w 475"/>
                    <a:gd name="T77" fmla="*/ 6 h 274"/>
                    <a:gd name="T78" fmla="*/ 296 w 475"/>
                    <a:gd name="T79" fmla="*/ 17 h 274"/>
                    <a:gd name="T80" fmla="*/ 362 w 475"/>
                    <a:gd name="T81" fmla="*/ 44 h 274"/>
                    <a:gd name="T82" fmla="*/ 425 w 475"/>
                    <a:gd name="T83" fmla="*/ 63 h 274"/>
                    <a:gd name="T84" fmla="*/ 464 w 475"/>
                    <a:gd name="T85" fmla="*/ 84 h 274"/>
                    <a:gd name="T86" fmla="*/ 470 w 475"/>
                    <a:gd name="T87" fmla="*/ 115 h 274"/>
                    <a:gd name="T88" fmla="*/ 475 w 475"/>
                    <a:gd name="T89" fmla="*/ 153 h 274"/>
                    <a:gd name="T90" fmla="*/ 468 w 475"/>
                    <a:gd name="T91" fmla="*/ 195 h 274"/>
                    <a:gd name="T92" fmla="*/ 452 w 475"/>
                    <a:gd name="T93" fmla="*/ 230 h 274"/>
                    <a:gd name="T94" fmla="*/ 425 w 475"/>
                    <a:gd name="T95" fmla="*/ 257 h 274"/>
                    <a:gd name="T96" fmla="*/ 384 w 475"/>
                    <a:gd name="T97" fmla="*/ 274 h 274"/>
                    <a:gd name="T98" fmla="*/ 344 w 475"/>
                    <a:gd name="T99" fmla="*/ 268 h 274"/>
                    <a:gd name="T100" fmla="*/ 276 w 475"/>
                    <a:gd name="T101" fmla="*/ 241 h 274"/>
                    <a:gd name="T102" fmla="*/ 226 w 475"/>
                    <a:gd name="T103" fmla="*/ 217 h 274"/>
                    <a:gd name="T104" fmla="*/ 168 w 475"/>
                    <a:gd name="T105" fmla="*/ 211 h 274"/>
                    <a:gd name="T106" fmla="*/ 108 w 475"/>
                    <a:gd name="T107" fmla="*/ 213 h 274"/>
                    <a:gd name="T108" fmla="*/ 77 w 475"/>
                    <a:gd name="T109" fmla="*/ 213 h 274"/>
                    <a:gd name="T110" fmla="*/ 91 w 475"/>
                    <a:gd name="T111" fmla="*/ 194 h 27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75" h="274">
                      <a:moveTo>
                        <a:pt x="91" y="194"/>
                      </a:moveTo>
                      <a:lnTo>
                        <a:pt x="217" y="199"/>
                      </a:lnTo>
                      <a:lnTo>
                        <a:pt x="301" y="222"/>
                      </a:lnTo>
                      <a:lnTo>
                        <a:pt x="387" y="251"/>
                      </a:lnTo>
                      <a:lnTo>
                        <a:pt x="419" y="241"/>
                      </a:lnTo>
                      <a:lnTo>
                        <a:pt x="452" y="201"/>
                      </a:lnTo>
                      <a:lnTo>
                        <a:pt x="459" y="165"/>
                      </a:lnTo>
                      <a:lnTo>
                        <a:pt x="457" y="126"/>
                      </a:lnTo>
                      <a:lnTo>
                        <a:pt x="443" y="96"/>
                      </a:lnTo>
                      <a:lnTo>
                        <a:pt x="333" y="56"/>
                      </a:lnTo>
                      <a:lnTo>
                        <a:pt x="228" y="23"/>
                      </a:lnTo>
                      <a:lnTo>
                        <a:pt x="136" y="17"/>
                      </a:lnTo>
                      <a:lnTo>
                        <a:pt x="108" y="23"/>
                      </a:lnTo>
                      <a:lnTo>
                        <a:pt x="129" y="56"/>
                      </a:lnTo>
                      <a:lnTo>
                        <a:pt x="129" y="121"/>
                      </a:lnTo>
                      <a:lnTo>
                        <a:pt x="104" y="165"/>
                      </a:lnTo>
                      <a:lnTo>
                        <a:pt x="104" y="130"/>
                      </a:lnTo>
                      <a:lnTo>
                        <a:pt x="113" y="84"/>
                      </a:lnTo>
                      <a:lnTo>
                        <a:pt x="102" y="57"/>
                      </a:lnTo>
                      <a:lnTo>
                        <a:pt x="82" y="38"/>
                      </a:lnTo>
                      <a:lnTo>
                        <a:pt x="65" y="40"/>
                      </a:lnTo>
                      <a:lnTo>
                        <a:pt x="34" y="67"/>
                      </a:lnTo>
                      <a:lnTo>
                        <a:pt x="23" y="103"/>
                      </a:lnTo>
                      <a:lnTo>
                        <a:pt x="23" y="144"/>
                      </a:lnTo>
                      <a:lnTo>
                        <a:pt x="39" y="176"/>
                      </a:lnTo>
                      <a:lnTo>
                        <a:pt x="65" y="176"/>
                      </a:lnTo>
                      <a:lnTo>
                        <a:pt x="86" y="172"/>
                      </a:lnTo>
                      <a:lnTo>
                        <a:pt x="93" y="167"/>
                      </a:lnTo>
                      <a:lnTo>
                        <a:pt x="70" y="211"/>
                      </a:lnTo>
                      <a:lnTo>
                        <a:pt x="27" y="194"/>
                      </a:lnTo>
                      <a:lnTo>
                        <a:pt x="5" y="165"/>
                      </a:lnTo>
                      <a:lnTo>
                        <a:pt x="0" y="126"/>
                      </a:lnTo>
                      <a:lnTo>
                        <a:pt x="11" y="84"/>
                      </a:lnTo>
                      <a:lnTo>
                        <a:pt x="27" y="44"/>
                      </a:lnTo>
                      <a:lnTo>
                        <a:pt x="59" y="21"/>
                      </a:lnTo>
                      <a:lnTo>
                        <a:pt x="99" y="6"/>
                      </a:lnTo>
                      <a:lnTo>
                        <a:pt x="140" y="0"/>
                      </a:lnTo>
                      <a:lnTo>
                        <a:pt x="190" y="0"/>
                      </a:lnTo>
                      <a:lnTo>
                        <a:pt x="244" y="6"/>
                      </a:lnTo>
                      <a:lnTo>
                        <a:pt x="296" y="17"/>
                      </a:lnTo>
                      <a:lnTo>
                        <a:pt x="362" y="44"/>
                      </a:lnTo>
                      <a:lnTo>
                        <a:pt x="425" y="63"/>
                      </a:lnTo>
                      <a:lnTo>
                        <a:pt x="464" y="84"/>
                      </a:lnTo>
                      <a:lnTo>
                        <a:pt x="470" y="115"/>
                      </a:lnTo>
                      <a:lnTo>
                        <a:pt x="475" y="153"/>
                      </a:lnTo>
                      <a:lnTo>
                        <a:pt x="468" y="195"/>
                      </a:lnTo>
                      <a:lnTo>
                        <a:pt x="452" y="230"/>
                      </a:lnTo>
                      <a:lnTo>
                        <a:pt x="425" y="257"/>
                      </a:lnTo>
                      <a:lnTo>
                        <a:pt x="384" y="274"/>
                      </a:lnTo>
                      <a:lnTo>
                        <a:pt x="344" y="268"/>
                      </a:lnTo>
                      <a:lnTo>
                        <a:pt x="276" y="241"/>
                      </a:lnTo>
                      <a:lnTo>
                        <a:pt x="226" y="217"/>
                      </a:lnTo>
                      <a:lnTo>
                        <a:pt x="168" y="211"/>
                      </a:lnTo>
                      <a:lnTo>
                        <a:pt x="108" y="213"/>
                      </a:lnTo>
                      <a:lnTo>
                        <a:pt x="77" y="213"/>
                      </a:lnTo>
                      <a:lnTo>
                        <a:pt x="91" y="19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84" name="Freeform 6"/>
                <p:cNvSpPr>
                  <a:spLocks/>
                </p:cNvSpPr>
                <p:nvPr/>
              </p:nvSpPr>
              <p:spPr bwMode="auto">
                <a:xfrm>
                  <a:off x="1788" y="1489"/>
                  <a:ext cx="56" cy="77"/>
                </a:xfrm>
                <a:custGeom>
                  <a:avLst/>
                  <a:gdLst>
                    <a:gd name="T0" fmla="*/ 0 w 56"/>
                    <a:gd name="T1" fmla="*/ 49 h 77"/>
                    <a:gd name="T2" fmla="*/ 44 w 56"/>
                    <a:gd name="T3" fmla="*/ 0 h 77"/>
                    <a:gd name="T4" fmla="*/ 56 w 56"/>
                    <a:gd name="T5" fmla="*/ 71 h 77"/>
                    <a:gd name="T6" fmla="*/ 0 w 56"/>
                    <a:gd name="T7" fmla="*/ 77 h 77"/>
                    <a:gd name="T8" fmla="*/ 0 w 56"/>
                    <a:gd name="T9" fmla="*/ 49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 h="77">
                      <a:moveTo>
                        <a:pt x="0" y="49"/>
                      </a:moveTo>
                      <a:lnTo>
                        <a:pt x="44" y="0"/>
                      </a:lnTo>
                      <a:lnTo>
                        <a:pt x="56" y="71"/>
                      </a:lnTo>
                      <a:lnTo>
                        <a:pt x="0" y="77"/>
                      </a:lnTo>
                      <a:lnTo>
                        <a:pt x="0" y="4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grpSp>
      <p:sp>
        <p:nvSpPr>
          <p:cNvPr id="3077" name="Rectangle 28"/>
          <p:cNvSpPr>
            <a:spLocks noChangeArrowheads="1"/>
          </p:cNvSpPr>
          <p:nvPr/>
        </p:nvSpPr>
        <p:spPr bwMode="auto">
          <a:xfrm>
            <a:off x="0" y="2266950"/>
            <a:ext cx="914400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altLang="en-US" sz="1100">
                <a:latin typeface="Arial" charset="0"/>
                <a:cs typeface="Arial" charset="0"/>
              </a:rPr>
              <a:t> </a:t>
            </a:r>
          </a:p>
          <a:p>
            <a:endParaRPr lang="en-GB" altLang="en-US"/>
          </a:p>
        </p:txBody>
      </p:sp>
    </p:spTree>
    <p:extLst>
      <p:ext uri="{BB962C8B-B14F-4D97-AF65-F5344CB8AC3E}">
        <p14:creationId xmlns:p14="http://schemas.microsoft.com/office/powerpoint/2010/main" val="2548882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9" name="Rectangle 5"/>
          <p:cNvSpPr>
            <a:spLocks noGrp="1" noChangeArrowheads="1"/>
          </p:cNvSpPr>
          <p:nvPr>
            <p:ph type="ctrTitle"/>
          </p:nvPr>
        </p:nvSpPr>
        <p:spPr>
          <a:xfrm>
            <a:off x="685800" y="1676400"/>
            <a:ext cx="7772400" cy="1143000"/>
          </a:xfrm>
        </p:spPr>
        <p:txBody>
          <a:bodyPr>
            <a:normAutofit fontScale="90000"/>
          </a:bodyPr>
          <a:lstStyle/>
          <a:p>
            <a:r>
              <a:rPr lang="en-GB" sz="4000" dirty="0"/>
              <a:t>Consider what non verbal strategies you can employ…</a:t>
            </a:r>
          </a:p>
        </p:txBody>
      </p:sp>
      <p:pic>
        <p:nvPicPr>
          <p:cNvPr id="57350" name="Picture 6" descr="j0078742"/>
          <p:cNvPicPr>
            <a:picLocks noChangeAspect="1" noChangeArrowheads="1"/>
          </p:cNvPicPr>
          <p:nvPr/>
        </p:nvPicPr>
        <p:blipFill>
          <a:blip r:embed="rId3" cstate="print"/>
          <a:srcRect/>
          <a:stretch>
            <a:fillRect/>
          </a:stretch>
        </p:blipFill>
        <p:spPr bwMode="auto">
          <a:xfrm>
            <a:off x="4648200" y="3505200"/>
            <a:ext cx="2460625" cy="2241550"/>
          </a:xfrm>
          <a:prstGeom prst="rect">
            <a:avLst/>
          </a:prstGeom>
          <a:noFill/>
        </p:spPr>
      </p:pic>
      <p:pic>
        <p:nvPicPr>
          <p:cNvPr id="57351" name="Picture 7" descr="j0078738"/>
          <p:cNvPicPr>
            <a:picLocks noChangeAspect="1" noChangeArrowheads="1"/>
          </p:cNvPicPr>
          <p:nvPr/>
        </p:nvPicPr>
        <p:blipFill>
          <a:blip r:embed="rId4" cstate="print"/>
          <a:srcRect/>
          <a:stretch>
            <a:fillRect/>
          </a:stretch>
        </p:blipFill>
        <p:spPr bwMode="auto">
          <a:xfrm>
            <a:off x="1447800" y="3581400"/>
            <a:ext cx="2016125" cy="2139950"/>
          </a:xfrm>
          <a:prstGeom prst="rect">
            <a:avLst/>
          </a:prstGeom>
          <a:noFill/>
        </p:spPr>
      </p:pic>
    </p:spTree>
    <p:extLst>
      <p:ext uri="{BB962C8B-B14F-4D97-AF65-F5344CB8AC3E}">
        <p14:creationId xmlns:p14="http://schemas.microsoft.com/office/powerpoint/2010/main" val="1841473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Non-verbal communication</a:t>
            </a:r>
            <a:endParaRPr lang="en-GB" dirty="0"/>
          </a:p>
        </p:txBody>
      </p:sp>
      <p:sp>
        <p:nvSpPr>
          <p:cNvPr id="3" name="Content Placeholder 2"/>
          <p:cNvSpPr>
            <a:spLocks noGrp="1"/>
          </p:cNvSpPr>
          <p:nvPr>
            <p:ph idx="1"/>
          </p:nvPr>
        </p:nvSpPr>
        <p:spPr>
          <a:xfrm>
            <a:off x="251520" y="1600200"/>
            <a:ext cx="8568952" cy="4709160"/>
          </a:xfrm>
        </p:spPr>
        <p:txBody>
          <a:bodyPr>
            <a:normAutofit fontScale="92500" lnSpcReduction="10000"/>
          </a:bodyPr>
          <a:lstStyle/>
          <a:p>
            <a:pPr marL="137160" indent="0">
              <a:buNone/>
            </a:pPr>
            <a:r>
              <a:rPr lang="en-GB" dirty="0" smtClean="0"/>
              <a:t>Remember all the things we talked about previously</a:t>
            </a:r>
          </a:p>
          <a:p>
            <a:pPr>
              <a:buFont typeface="Wingdings" panose="05000000000000000000" pitchFamily="2" charset="2"/>
              <a:buChar char="v"/>
            </a:pPr>
            <a:r>
              <a:rPr lang="en-GB" dirty="0">
                <a:latin typeface="Helvetica" charset="0"/>
                <a:cs typeface="Tahoma" pitchFamily="34" charset="0"/>
              </a:rPr>
              <a:t>Facial expressions</a:t>
            </a:r>
          </a:p>
          <a:p>
            <a:pPr>
              <a:buFont typeface="Wingdings" panose="05000000000000000000" pitchFamily="2" charset="2"/>
              <a:buChar char="v"/>
            </a:pPr>
            <a:r>
              <a:rPr lang="en-GB" dirty="0">
                <a:latin typeface="Helvetica" charset="0"/>
                <a:cs typeface="Tahoma" pitchFamily="34" charset="0"/>
              </a:rPr>
              <a:t>Eye contact</a:t>
            </a:r>
          </a:p>
          <a:p>
            <a:pPr>
              <a:buFont typeface="Wingdings" panose="05000000000000000000" pitchFamily="2" charset="2"/>
              <a:buChar char="v"/>
            </a:pPr>
            <a:r>
              <a:rPr lang="en-GB" dirty="0">
                <a:latin typeface="Helvetica" charset="0"/>
                <a:cs typeface="Tahoma" pitchFamily="34" charset="0"/>
              </a:rPr>
              <a:t>Interpersonal distance</a:t>
            </a:r>
          </a:p>
          <a:p>
            <a:pPr>
              <a:buFont typeface="Wingdings" panose="05000000000000000000" pitchFamily="2" charset="2"/>
              <a:buChar char="v"/>
            </a:pPr>
            <a:r>
              <a:rPr lang="en-GB" dirty="0">
                <a:latin typeface="Helvetica" charset="0"/>
                <a:cs typeface="Tahoma" pitchFamily="34" charset="0"/>
              </a:rPr>
              <a:t>Touch</a:t>
            </a:r>
          </a:p>
          <a:p>
            <a:pPr>
              <a:buFont typeface="Wingdings" panose="05000000000000000000" pitchFamily="2" charset="2"/>
              <a:buChar char="v"/>
            </a:pPr>
            <a:r>
              <a:rPr lang="en-GB" dirty="0">
                <a:latin typeface="Helvetica" charset="0"/>
                <a:cs typeface="Tahoma" pitchFamily="34" charset="0"/>
              </a:rPr>
              <a:t>Body orientation and posture</a:t>
            </a:r>
          </a:p>
          <a:p>
            <a:pPr>
              <a:buFont typeface="Wingdings" panose="05000000000000000000" pitchFamily="2" charset="2"/>
              <a:buChar char="v"/>
            </a:pPr>
            <a:r>
              <a:rPr lang="en-GB" dirty="0">
                <a:latin typeface="Helvetica" charset="0"/>
                <a:cs typeface="Tahoma" pitchFamily="34" charset="0"/>
              </a:rPr>
              <a:t>Hand and other gestures</a:t>
            </a:r>
          </a:p>
          <a:p>
            <a:pPr>
              <a:buFont typeface="Wingdings" panose="05000000000000000000" pitchFamily="2" charset="2"/>
              <a:buChar char="v"/>
            </a:pPr>
            <a:r>
              <a:rPr lang="en-GB" dirty="0">
                <a:latin typeface="Helvetica" charset="0"/>
                <a:cs typeface="Tahoma" pitchFamily="34" charset="0"/>
              </a:rPr>
              <a:t>Your </a:t>
            </a:r>
            <a:r>
              <a:rPr lang="en-GB" dirty="0" smtClean="0">
                <a:latin typeface="Helvetica" charset="0"/>
                <a:cs typeface="Tahoma" pitchFamily="34" charset="0"/>
              </a:rPr>
              <a:t>appearance</a:t>
            </a:r>
          </a:p>
          <a:p>
            <a:endParaRPr lang="en-GB" dirty="0" smtClean="0"/>
          </a:p>
        </p:txBody>
      </p:sp>
    </p:spTree>
    <p:extLst>
      <p:ext uri="{BB962C8B-B14F-4D97-AF65-F5344CB8AC3E}">
        <p14:creationId xmlns:p14="http://schemas.microsoft.com/office/powerpoint/2010/main" val="3792950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395536" y="836712"/>
            <a:ext cx="8458200" cy="1222375"/>
          </a:xfrm>
        </p:spPr>
        <p:txBody>
          <a:bodyPr>
            <a:normAutofit fontScale="90000"/>
          </a:bodyPr>
          <a:lstStyle/>
          <a:p>
            <a:r>
              <a:rPr lang="en-GB" sz="4000" dirty="0"/>
              <a:t>Consider what verbal strategies you can employ…</a:t>
            </a:r>
          </a:p>
        </p:txBody>
      </p:sp>
      <p:pic>
        <p:nvPicPr>
          <p:cNvPr id="74756" name="Picture 4" descr="j0078762"/>
          <p:cNvPicPr>
            <a:picLocks noChangeAspect="1" noChangeArrowheads="1"/>
          </p:cNvPicPr>
          <p:nvPr/>
        </p:nvPicPr>
        <p:blipFill>
          <a:blip r:embed="rId3" cstate="print"/>
          <a:srcRect/>
          <a:stretch>
            <a:fillRect/>
          </a:stretch>
        </p:blipFill>
        <p:spPr bwMode="auto">
          <a:xfrm>
            <a:off x="1259632" y="2657475"/>
            <a:ext cx="1863725" cy="2152650"/>
          </a:xfrm>
          <a:prstGeom prst="rect">
            <a:avLst/>
          </a:prstGeom>
          <a:noFill/>
        </p:spPr>
      </p:pic>
      <p:pic>
        <p:nvPicPr>
          <p:cNvPr id="74757" name="Picture 5" descr="j0078745"/>
          <p:cNvPicPr>
            <a:picLocks noChangeAspect="1" noChangeArrowheads="1"/>
          </p:cNvPicPr>
          <p:nvPr/>
        </p:nvPicPr>
        <p:blipFill>
          <a:blip r:embed="rId4" cstate="print"/>
          <a:srcRect/>
          <a:stretch>
            <a:fillRect/>
          </a:stretch>
        </p:blipFill>
        <p:spPr bwMode="auto">
          <a:xfrm>
            <a:off x="5004048" y="2251402"/>
            <a:ext cx="2514600" cy="2506662"/>
          </a:xfrm>
          <a:prstGeom prst="rect">
            <a:avLst/>
          </a:prstGeom>
          <a:noFill/>
        </p:spPr>
      </p:pic>
    </p:spTree>
    <p:extLst>
      <p:ext uri="{BB962C8B-B14F-4D97-AF65-F5344CB8AC3E}">
        <p14:creationId xmlns:p14="http://schemas.microsoft.com/office/powerpoint/2010/main" val="3727376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Verbal Communication</a:t>
            </a: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GB" dirty="0" smtClean="0"/>
              <a:t>Effective Questioning</a:t>
            </a:r>
          </a:p>
          <a:p>
            <a:pPr>
              <a:buFont typeface="Wingdings" panose="05000000000000000000" pitchFamily="2" charset="2"/>
              <a:buChar char="v"/>
            </a:pPr>
            <a:r>
              <a:rPr lang="en-GB" dirty="0" smtClean="0"/>
              <a:t>How you say things (para language)</a:t>
            </a:r>
          </a:p>
          <a:p>
            <a:pPr>
              <a:buFont typeface="Wingdings" panose="05000000000000000000" pitchFamily="2" charset="2"/>
              <a:buChar char="v"/>
            </a:pPr>
            <a:r>
              <a:rPr lang="en-GB" dirty="0" smtClean="0"/>
              <a:t>Being assertive, not aggressive</a:t>
            </a:r>
          </a:p>
          <a:p>
            <a:pPr>
              <a:buFont typeface="Wingdings" panose="05000000000000000000" pitchFamily="2" charset="2"/>
              <a:buChar char="v"/>
            </a:pPr>
            <a:r>
              <a:rPr lang="en-GB" dirty="0">
                <a:latin typeface="Helvetica" charset="0"/>
                <a:cs typeface="Tahoma" pitchFamily="34" charset="0"/>
              </a:rPr>
              <a:t>And active listening of course</a:t>
            </a:r>
            <a:endParaRPr lang="en-GB" dirty="0">
              <a:latin typeface="Helvetica" charset="0"/>
            </a:endParaRPr>
          </a:p>
          <a:p>
            <a:endParaRPr lang="en-GB" dirty="0"/>
          </a:p>
        </p:txBody>
      </p:sp>
    </p:spTree>
    <p:extLst>
      <p:ext uri="{BB962C8B-B14F-4D97-AF65-F5344CB8AC3E}">
        <p14:creationId xmlns:p14="http://schemas.microsoft.com/office/powerpoint/2010/main" val="3905443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79712" y="548680"/>
            <a:ext cx="6717432" cy="1143000"/>
          </a:xfrm>
        </p:spPr>
        <p:txBody>
          <a:bodyPr>
            <a:normAutofit fontScale="90000"/>
          </a:bodyPr>
          <a:lstStyle/>
          <a:p>
            <a:r>
              <a:rPr lang="en-GB" dirty="0" smtClean="0"/>
              <a:t>        Potential influences </a:t>
            </a:r>
            <a:br>
              <a:rPr lang="en-GB" dirty="0" smtClean="0"/>
            </a:br>
            <a:endParaRPr lang="en-US" dirty="0" smtClean="0"/>
          </a:p>
        </p:txBody>
      </p:sp>
      <p:sp>
        <p:nvSpPr>
          <p:cNvPr id="15363" name="Content Placeholder 3"/>
          <p:cNvSpPr>
            <a:spLocks noGrp="1"/>
          </p:cNvSpPr>
          <p:nvPr>
            <p:ph sz="half" idx="1"/>
          </p:nvPr>
        </p:nvSpPr>
        <p:spPr>
          <a:xfrm>
            <a:off x="539552" y="2420888"/>
            <a:ext cx="4038600" cy="3773487"/>
          </a:xfrm>
        </p:spPr>
        <p:txBody>
          <a:bodyPr>
            <a:normAutofit lnSpcReduction="10000"/>
          </a:bodyPr>
          <a:lstStyle/>
          <a:p>
            <a:pPr marL="137160" indent="0">
              <a:buNone/>
            </a:pPr>
            <a:r>
              <a:rPr lang="en-GB" dirty="0" smtClean="0"/>
              <a:t>We’ve looked at:</a:t>
            </a:r>
          </a:p>
          <a:p>
            <a:pPr>
              <a:buFont typeface="Wingdings" panose="05000000000000000000" pitchFamily="2" charset="2"/>
              <a:buChar char="v"/>
            </a:pPr>
            <a:r>
              <a:rPr lang="en-GB" dirty="0" smtClean="0"/>
              <a:t>Body Language/ Non-Verbal Communication</a:t>
            </a:r>
          </a:p>
          <a:p>
            <a:pPr>
              <a:buFont typeface="Wingdings" panose="05000000000000000000" pitchFamily="2" charset="2"/>
              <a:buChar char="v"/>
            </a:pPr>
            <a:r>
              <a:rPr lang="en-GB" dirty="0" smtClean="0"/>
              <a:t>Language used</a:t>
            </a:r>
          </a:p>
          <a:p>
            <a:pPr>
              <a:buFont typeface="Wingdings" panose="05000000000000000000" pitchFamily="2" charset="2"/>
              <a:buChar char="v"/>
            </a:pPr>
            <a:r>
              <a:rPr lang="en-GB" dirty="0" smtClean="0"/>
              <a:t>Listening </a:t>
            </a:r>
            <a:r>
              <a:rPr lang="en-GB" dirty="0"/>
              <a:t>skills</a:t>
            </a:r>
          </a:p>
          <a:p>
            <a:endParaRPr lang="en-GB" dirty="0" smtClean="0"/>
          </a:p>
        </p:txBody>
      </p:sp>
      <p:sp>
        <p:nvSpPr>
          <p:cNvPr id="15364" name="Content Placeholder 4"/>
          <p:cNvSpPr>
            <a:spLocks noGrp="1"/>
          </p:cNvSpPr>
          <p:nvPr>
            <p:ph sz="half" idx="2"/>
          </p:nvPr>
        </p:nvSpPr>
        <p:spPr>
          <a:xfrm>
            <a:off x="4716016" y="2420888"/>
            <a:ext cx="4038600" cy="3773487"/>
          </a:xfrm>
        </p:spPr>
        <p:txBody>
          <a:bodyPr>
            <a:normAutofit lnSpcReduction="10000"/>
          </a:bodyPr>
          <a:lstStyle/>
          <a:p>
            <a:pPr marL="137160" indent="0">
              <a:buNone/>
            </a:pPr>
            <a:r>
              <a:rPr lang="en-GB" dirty="0" smtClean="0"/>
              <a:t>What about:-</a:t>
            </a:r>
          </a:p>
          <a:p>
            <a:pPr>
              <a:buFont typeface="Wingdings" panose="05000000000000000000" pitchFamily="2" charset="2"/>
              <a:buChar char="v"/>
            </a:pPr>
            <a:r>
              <a:rPr lang="en-GB" dirty="0" smtClean="0"/>
              <a:t>Attitudes</a:t>
            </a:r>
          </a:p>
          <a:p>
            <a:pPr>
              <a:buFont typeface="Wingdings" panose="05000000000000000000" pitchFamily="2" charset="2"/>
              <a:buChar char="v"/>
            </a:pPr>
            <a:r>
              <a:rPr lang="en-GB" dirty="0" smtClean="0"/>
              <a:t>Stress</a:t>
            </a:r>
            <a:endParaRPr lang="en-US" dirty="0" smtClean="0"/>
          </a:p>
          <a:p>
            <a:pPr>
              <a:buFont typeface="Wingdings" panose="05000000000000000000" pitchFamily="2" charset="2"/>
              <a:buChar char="v"/>
            </a:pPr>
            <a:r>
              <a:rPr lang="en-GB" dirty="0" smtClean="0"/>
              <a:t>Clarity</a:t>
            </a:r>
          </a:p>
          <a:p>
            <a:pPr>
              <a:buFont typeface="Wingdings" panose="05000000000000000000" pitchFamily="2" charset="2"/>
              <a:buChar char="v"/>
            </a:pPr>
            <a:r>
              <a:rPr lang="en-GB" dirty="0" smtClean="0"/>
              <a:t>Culture</a:t>
            </a:r>
          </a:p>
          <a:p>
            <a:pPr>
              <a:buFont typeface="Wingdings" panose="05000000000000000000" pitchFamily="2" charset="2"/>
              <a:buChar char="v"/>
            </a:pPr>
            <a:r>
              <a:rPr lang="en-GB" dirty="0" smtClean="0"/>
              <a:t>Existing </a:t>
            </a:r>
            <a:r>
              <a:rPr lang="en-GB" dirty="0"/>
              <a:t>knowledge</a:t>
            </a:r>
          </a:p>
          <a:p>
            <a:pPr>
              <a:buFont typeface="Wingdings" panose="05000000000000000000" pitchFamily="2" charset="2"/>
              <a:buChar char="v"/>
            </a:pPr>
            <a:r>
              <a:rPr lang="en-GB" dirty="0"/>
              <a:t>Assumptions</a:t>
            </a:r>
          </a:p>
          <a:p>
            <a:pPr>
              <a:buFont typeface="Wingdings" panose="05000000000000000000" pitchFamily="2" charset="2"/>
              <a:buChar char="v"/>
            </a:pPr>
            <a:r>
              <a:rPr lang="en-GB" dirty="0"/>
              <a:t>Context</a:t>
            </a:r>
          </a:p>
          <a:p>
            <a:endParaRPr lang="en-GB" dirty="0" smtClean="0"/>
          </a:p>
          <a:p>
            <a:pPr>
              <a:buNone/>
            </a:pPr>
            <a:endParaRPr lang="en-GB" dirty="0" smtClean="0"/>
          </a:p>
        </p:txBody>
      </p:sp>
      <p:pic>
        <p:nvPicPr>
          <p:cNvPr id="15365" name="Picture 7" descr="C:\Documents and Settings\Janice\Local Settings\Temporary Internet Files\Content.IE5\SMGPZ3XX\MC900187159[1].wmf"/>
          <p:cNvPicPr>
            <a:picLocks noChangeAspect="1" noChangeArrowheads="1"/>
          </p:cNvPicPr>
          <p:nvPr/>
        </p:nvPicPr>
        <p:blipFill>
          <a:blip r:embed="rId3" cstate="print"/>
          <a:srcRect/>
          <a:stretch>
            <a:fillRect/>
          </a:stretch>
        </p:blipFill>
        <p:spPr bwMode="auto">
          <a:xfrm>
            <a:off x="0" y="0"/>
            <a:ext cx="1843088" cy="1511300"/>
          </a:xfrm>
          <a:prstGeom prst="rect">
            <a:avLst/>
          </a:prstGeom>
          <a:noFill/>
          <a:ln w="9525">
            <a:noFill/>
            <a:miter lim="800000"/>
            <a:headEnd/>
            <a:tailEnd/>
          </a:ln>
        </p:spPr>
      </p:pic>
    </p:spTree>
    <p:extLst>
      <p:ext uri="{BB962C8B-B14F-4D97-AF65-F5344CB8AC3E}">
        <p14:creationId xmlns:p14="http://schemas.microsoft.com/office/powerpoint/2010/main" val="6206311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few theories</a:t>
            </a: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GB" dirty="0"/>
              <a:t>Frustration Aggression Hypothesis</a:t>
            </a:r>
          </a:p>
          <a:p>
            <a:pPr>
              <a:buFont typeface="Wingdings" panose="05000000000000000000" pitchFamily="2" charset="2"/>
              <a:buChar char="v"/>
            </a:pPr>
            <a:r>
              <a:rPr lang="en-GB" dirty="0" smtClean="0"/>
              <a:t>Implicit Personality Theories </a:t>
            </a:r>
          </a:p>
          <a:p>
            <a:pPr>
              <a:buFont typeface="Wingdings" panose="05000000000000000000" pitchFamily="2" charset="2"/>
              <a:buChar char="v"/>
            </a:pPr>
            <a:r>
              <a:rPr lang="en-GB" dirty="0" smtClean="0"/>
              <a:t>Impression Formation</a:t>
            </a:r>
          </a:p>
        </p:txBody>
      </p:sp>
    </p:spTree>
    <p:extLst>
      <p:ext uri="{BB962C8B-B14F-4D97-AF65-F5344CB8AC3E}">
        <p14:creationId xmlns:p14="http://schemas.microsoft.com/office/powerpoint/2010/main" val="176239837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273</TotalTime>
  <Words>429</Words>
  <Application>Microsoft Office PowerPoint</Application>
  <PresentationFormat>On-screen Show (4:3)</PresentationFormat>
  <Paragraphs>96</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Trek</vt:lpstr>
      <vt:lpstr>Conflict resolution</vt:lpstr>
      <vt:lpstr>PowerPoint Presentation</vt:lpstr>
      <vt:lpstr>PowerPoint Presentation</vt:lpstr>
      <vt:lpstr>Consider what non verbal strategies you can employ…</vt:lpstr>
      <vt:lpstr>Non-verbal communication</vt:lpstr>
      <vt:lpstr>Consider what verbal strategies you can employ…</vt:lpstr>
      <vt:lpstr>Verbal Communication</vt:lpstr>
      <vt:lpstr>        Potential influences  </vt:lpstr>
      <vt:lpstr>A few theories</vt:lpstr>
      <vt:lpstr>Frustration-Aggression Hypothesis</vt:lpstr>
      <vt:lpstr>Implicit Personality Theories</vt:lpstr>
      <vt:lpstr>Impression Formation</vt:lpstr>
      <vt:lpstr>Impression formation…</vt:lpstr>
      <vt:lpstr>Managing Conflicts Exercise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 resolution</dc:title>
  <dc:creator>Janice</dc:creator>
  <cp:lastModifiedBy>Janice</cp:lastModifiedBy>
  <cp:revision>10</cp:revision>
  <cp:lastPrinted>2014-04-25T16:10:12Z</cp:lastPrinted>
  <dcterms:created xsi:type="dcterms:W3CDTF">2014-04-25T14:42:34Z</dcterms:created>
  <dcterms:modified xsi:type="dcterms:W3CDTF">2014-04-28T12:32:53Z</dcterms:modified>
</cp:coreProperties>
</file>